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Philosopher Bold" charset="1" panose="02000803000000020004"/>
      <p:regular r:id="rId40"/>
    </p:embeddedFont>
    <p:embeddedFont>
      <p:font typeface="Ibarra Real Nova" charset="1" panose="00000500000000000000"/>
      <p:regular r:id="rId41"/>
    </p:embeddedFont>
    <p:embeddedFont>
      <p:font typeface="Ibarra Real Nova Italics" charset="1" panose="00000500000000000000"/>
      <p:regular r:id="rId42"/>
    </p:embeddedFont>
    <p:embeddedFont>
      <p:font typeface="Ibarra Real Nova Bold" charset="1" panose="00000800000000000000"/>
      <p:regular r:id="rId43"/>
    </p:embeddedFont>
    <p:embeddedFont>
      <p:font typeface="Ibarra Real Nova Bold Italics" charset="1" panose="000008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4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2.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7.png" Type="http://schemas.openxmlformats.org/officeDocument/2006/relationships/image"/><Relationship Id="rId8" Target="../media/image16.pn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DBC2"/>
        </a:solidFill>
      </p:bgPr>
    </p:bg>
    <p:spTree>
      <p:nvGrpSpPr>
        <p:cNvPr id="1" name=""/>
        <p:cNvGrpSpPr/>
        <p:nvPr/>
      </p:nvGrpSpPr>
      <p:grpSpPr>
        <a:xfrm>
          <a:off x="0" y="0"/>
          <a:ext cx="0" cy="0"/>
          <a:chOff x="0" y="0"/>
          <a:chExt cx="0" cy="0"/>
        </a:xfrm>
      </p:grpSpPr>
      <p:sp>
        <p:nvSpPr>
          <p:cNvPr name="Freeform 2" id="2"/>
          <p:cNvSpPr/>
          <p:nvPr/>
        </p:nvSpPr>
        <p:spPr>
          <a:xfrm flipH="false" flipV="false" rot="501203">
            <a:off x="11034046" y="-1223491"/>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405549">
            <a:off x="9931651" y="3654753"/>
            <a:ext cx="9883402" cy="4422822"/>
          </a:xfrm>
          <a:custGeom>
            <a:avLst/>
            <a:gdLst/>
            <a:ahLst/>
            <a:cxnLst/>
            <a:rect r="r" b="b" t="t" l="l"/>
            <a:pathLst>
              <a:path h="4422822" w="9883402">
                <a:moveTo>
                  <a:pt x="0" y="0"/>
                </a:moveTo>
                <a:lnTo>
                  <a:pt x="9883402" y="0"/>
                </a:lnTo>
                <a:lnTo>
                  <a:pt x="9883402" y="4422822"/>
                </a:lnTo>
                <a:lnTo>
                  <a:pt x="0" y="4422822"/>
                </a:lnTo>
                <a:lnTo>
                  <a:pt x="0" y="0"/>
                </a:lnTo>
                <a:close/>
              </a:path>
            </a:pathLst>
          </a:custGeom>
          <a:blipFill>
            <a:blip r:embed="rId3"/>
            <a:stretch>
              <a:fillRect l="0" t="0" r="0" b="0"/>
            </a:stretch>
          </a:blipFill>
        </p:spPr>
      </p:sp>
      <p:sp>
        <p:nvSpPr>
          <p:cNvPr name="Freeform 4" id="4"/>
          <p:cNvSpPr/>
          <p:nvPr/>
        </p:nvSpPr>
        <p:spPr>
          <a:xfrm flipH="false" flipV="false" rot="652999">
            <a:off x="-528105" y="-1930938"/>
            <a:ext cx="4644388" cy="8109249"/>
          </a:xfrm>
          <a:custGeom>
            <a:avLst/>
            <a:gdLst/>
            <a:ahLst/>
            <a:cxnLst/>
            <a:rect r="r" b="b" t="t" l="l"/>
            <a:pathLst>
              <a:path h="8109249" w="4644388">
                <a:moveTo>
                  <a:pt x="0" y="0"/>
                </a:moveTo>
                <a:lnTo>
                  <a:pt x="4644388" y="0"/>
                </a:lnTo>
                <a:lnTo>
                  <a:pt x="4644388" y="8109249"/>
                </a:lnTo>
                <a:lnTo>
                  <a:pt x="0" y="8109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5959">
            <a:off x="1050407"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2854152" y="-1167659"/>
            <a:ext cx="8947402" cy="12591405"/>
          </a:xfrm>
          <a:custGeom>
            <a:avLst/>
            <a:gdLst/>
            <a:ahLst/>
            <a:cxnLst/>
            <a:rect r="r" b="b" t="t" l="l"/>
            <a:pathLst>
              <a:path h="12591405" w="8947402">
                <a:moveTo>
                  <a:pt x="0" y="0"/>
                </a:moveTo>
                <a:lnTo>
                  <a:pt x="8947402" y="0"/>
                </a:lnTo>
                <a:lnTo>
                  <a:pt x="8947402" y="12591406"/>
                </a:lnTo>
                <a:lnTo>
                  <a:pt x="0" y="12591406"/>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5397347">
            <a:off x="4273122" y="-121547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054391" y="6168707"/>
            <a:ext cx="5060334" cy="3896457"/>
          </a:xfrm>
          <a:custGeom>
            <a:avLst/>
            <a:gdLst/>
            <a:ahLst/>
            <a:cxnLst/>
            <a:rect r="r" b="b" t="t" l="l"/>
            <a:pathLst>
              <a:path h="3896457" w="5060334">
                <a:moveTo>
                  <a:pt x="0" y="0"/>
                </a:moveTo>
                <a:lnTo>
                  <a:pt x="5060334" y="0"/>
                </a:lnTo>
                <a:lnTo>
                  <a:pt x="5060334" y="3896457"/>
                </a:lnTo>
                <a:lnTo>
                  <a:pt x="0" y="3896457"/>
                </a:lnTo>
                <a:lnTo>
                  <a:pt x="0" y="0"/>
                </a:lnTo>
                <a:close/>
              </a:path>
            </a:pathLst>
          </a:custGeom>
          <a:blipFill>
            <a:blip r:embed="rId8"/>
            <a:stretch>
              <a:fillRect l="0" t="0" r="0" b="0"/>
            </a:stretch>
          </a:blipFill>
        </p:spPr>
      </p:sp>
      <p:sp>
        <p:nvSpPr>
          <p:cNvPr name="Freeform 11" id="11"/>
          <p:cNvSpPr/>
          <p:nvPr/>
        </p:nvSpPr>
        <p:spPr>
          <a:xfrm flipH="false" flipV="false" rot="475964">
            <a:off x="15545872" y="1125878"/>
            <a:ext cx="1509022" cy="3932306"/>
          </a:xfrm>
          <a:custGeom>
            <a:avLst/>
            <a:gdLst/>
            <a:ahLst/>
            <a:cxnLst/>
            <a:rect r="r" b="b" t="t" l="l"/>
            <a:pathLst>
              <a:path h="3932306" w="1509022">
                <a:moveTo>
                  <a:pt x="0" y="0"/>
                </a:moveTo>
                <a:lnTo>
                  <a:pt x="1509022" y="0"/>
                </a:lnTo>
                <a:lnTo>
                  <a:pt x="1509022" y="3932306"/>
                </a:lnTo>
                <a:lnTo>
                  <a:pt x="0" y="3932306"/>
                </a:lnTo>
                <a:lnTo>
                  <a:pt x="0" y="0"/>
                </a:lnTo>
                <a:close/>
              </a:path>
            </a:pathLst>
          </a:custGeom>
          <a:blipFill>
            <a:blip r:embed="rId9"/>
            <a:stretch>
              <a:fillRect l="0" t="0" r="0" b="0"/>
            </a:stretch>
          </a:blipFill>
        </p:spPr>
      </p:sp>
      <p:sp>
        <p:nvSpPr>
          <p:cNvPr name="Freeform 12" id="12"/>
          <p:cNvSpPr/>
          <p:nvPr/>
        </p:nvSpPr>
        <p:spPr>
          <a:xfrm flipH="false" flipV="false" rot="795876">
            <a:off x="-1056699" y="8718049"/>
            <a:ext cx="5608065" cy="3168557"/>
          </a:xfrm>
          <a:custGeom>
            <a:avLst/>
            <a:gdLst/>
            <a:ahLst/>
            <a:cxnLst/>
            <a:rect r="r" b="b" t="t" l="l"/>
            <a:pathLst>
              <a:path h="3168557" w="5608065">
                <a:moveTo>
                  <a:pt x="0" y="0"/>
                </a:moveTo>
                <a:lnTo>
                  <a:pt x="5608065" y="0"/>
                </a:lnTo>
                <a:lnTo>
                  <a:pt x="5608065" y="3168557"/>
                </a:lnTo>
                <a:lnTo>
                  <a:pt x="0" y="3168557"/>
                </a:lnTo>
                <a:lnTo>
                  <a:pt x="0" y="0"/>
                </a:lnTo>
                <a:close/>
              </a:path>
            </a:pathLst>
          </a:custGeom>
          <a:blipFill>
            <a:blip r:embed="rId10"/>
            <a:stretch>
              <a:fillRect l="0" t="0" r="0" b="0"/>
            </a:stretch>
          </a:blipFill>
        </p:spPr>
      </p:sp>
      <p:sp>
        <p:nvSpPr>
          <p:cNvPr name="Freeform 13" id="13"/>
          <p:cNvSpPr/>
          <p:nvPr/>
        </p:nvSpPr>
        <p:spPr>
          <a:xfrm flipH="false" flipV="false" rot="-844274">
            <a:off x="-2382233" y="2432916"/>
            <a:ext cx="3611280" cy="8649773"/>
          </a:xfrm>
          <a:custGeom>
            <a:avLst/>
            <a:gdLst/>
            <a:ahLst/>
            <a:cxnLst/>
            <a:rect r="r" b="b" t="t" l="l"/>
            <a:pathLst>
              <a:path h="8649773" w="3611280">
                <a:moveTo>
                  <a:pt x="0" y="0"/>
                </a:moveTo>
                <a:lnTo>
                  <a:pt x="3611280" y="0"/>
                </a:lnTo>
                <a:lnTo>
                  <a:pt x="3611280" y="8649773"/>
                </a:lnTo>
                <a:lnTo>
                  <a:pt x="0" y="8649773"/>
                </a:lnTo>
                <a:lnTo>
                  <a:pt x="0" y="0"/>
                </a:lnTo>
                <a:close/>
              </a:path>
            </a:pathLst>
          </a:custGeom>
          <a:blipFill>
            <a:blip r:embed="rId11"/>
            <a:stretch>
              <a:fillRect l="0" t="0" r="0" b="0"/>
            </a:stretch>
          </a:blipFill>
        </p:spPr>
      </p:sp>
      <p:sp>
        <p:nvSpPr>
          <p:cNvPr name="TextBox 14" id="14"/>
          <p:cNvSpPr txBox="true"/>
          <p:nvPr/>
        </p:nvSpPr>
        <p:spPr>
          <a:xfrm rot="0">
            <a:off x="1794089" y="1493205"/>
            <a:ext cx="12597369" cy="4164964"/>
          </a:xfrm>
          <a:prstGeom prst="rect">
            <a:avLst/>
          </a:prstGeom>
        </p:spPr>
        <p:txBody>
          <a:bodyPr anchor="t" rtlCol="false" tIns="0" lIns="0" bIns="0" rIns="0">
            <a:spAutoFit/>
          </a:bodyPr>
          <a:lstStyle/>
          <a:p>
            <a:pPr algn="ctr">
              <a:lnSpc>
                <a:spcPts val="16660"/>
              </a:lnSpc>
            </a:pPr>
            <a:r>
              <a:rPr lang="en-US" b="true" sz="11900">
                <a:solidFill>
                  <a:srgbClr val="2C1410"/>
                </a:solidFill>
                <a:latin typeface="Philosopher Bold"/>
                <a:ea typeface="Philosopher Bold"/>
                <a:cs typeface="Philosopher Bold"/>
                <a:sym typeface="Philosopher Bold"/>
              </a:rPr>
              <a:t>PRESENTASI </a:t>
            </a:r>
          </a:p>
          <a:p>
            <a:pPr algn="ctr">
              <a:lnSpc>
                <a:spcPts val="16660"/>
              </a:lnSpc>
            </a:pPr>
            <a:r>
              <a:rPr lang="en-US" b="true" sz="11900">
                <a:solidFill>
                  <a:srgbClr val="2C1410"/>
                </a:solidFill>
                <a:latin typeface="Philosopher Bold"/>
                <a:ea typeface="Philosopher Bold"/>
                <a:cs typeface="Philosopher Bold"/>
                <a:sym typeface="Philosopher Bold"/>
              </a:rPr>
              <a:t>DATA SCIENCE</a:t>
            </a:r>
          </a:p>
        </p:txBody>
      </p:sp>
      <p:sp>
        <p:nvSpPr>
          <p:cNvPr name="TextBox 15" id="15"/>
          <p:cNvSpPr txBox="true"/>
          <p:nvPr/>
        </p:nvSpPr>
        <p:spPr>
          <a:xfrm rot="0">
            <a:off x="3517832" y="6172574"/>
            <a:ext cx="9741186" cy="953135"/>
          </a:xfrm>
          <a:prstGeom prst="rect">
            <a:avLst/>
          </a:prstGeom>
        </p:spPr>
        <p:txBody>
          <a:bodyPr anchor="t" rtlCol="false" tIns="0" lIns="0" bIns="0" rIns="0">
            <a:spAutoFit/>
          </a:bodyPr>
          <a:lstStyle/>
          <a:p>
            <a:pPr algn="ctr">
              <a:lnSpc>
                <a:spcPts val="7840"/>
              </a:lnSpc>
            </a:pPr>
            <a:r>
              <a:rPr lang="en-US" sz="5600">
                <a:solidFill>
                  <a:srgbClr val="2C1410"/>
                </a:solidFill>
                <a:latin typeface="Ibarra Real Nova"/>
                <a:ea typeface="Ibarra Real Nova"/>
                <a:cs typeface="Ibarra Real Nova"/>
                <a:sym typeface="Ibarra Real Nova"/>
              </a:rPr>
              <a:t>Kelompok 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486446" y="-1152203"/>
            <a:ext cx="8947402" cy="12591405"/>
          </a:xfrm>
          <a:custGeom>
            <a:avLst/>
            <a:gdLst/>
            <a:ahLst/>
            <a:cxnLst/>
            <a:rect r="r" b="b" t="t" l="l"/>
            <a:pathLst>
              <a:path h="12591405" w="8947402">
                <a:moveTo>
                  <a:pt x="8947402" y="0"/>
                </a:moveTo>
                <a:lnTo>
                  <a:pt x="0" y="0"/>
                </a:lnTo>
                <a:lnTo>
                  <a:pt x="0" y="12591406"/>
                </a:lnTo>
                <a:lnTo>
                  <a:pt x="8947402" y="12591406"/>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1" id="11"/>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2" id="12"/>
          <p:cNvSpPr txBox="true"/>
          <p:nvPr/>
        </p:nvSpPr>
        <p:spPr>
          <a:xfrm rot="0">
            <a:off x="4231627" y="3089173"/>
            <a:ext cx="12701106" cy="3119389"/>
          </a:xfrm>
          <a:prstGeom prst="rect">
            <a:avLst/>
          </a:prstGeom>
        </p:spPr>
        <p:txBody>
          <a:bodyPr anchor="t" rtlCol="false" tIns="0" lIns="0" bIns="0" rIns="0">
            <a:spAutoFit/>
          </a:bodyPr>
          <a:lstStyle/>
          <a:p>
            <a:pPr algn="just">
              <a:lnSpc>
                <a:spcPts val="4990"/>
              </a:lnSpc>
            </a:pPr>
            <a:r>
              <a:rPr lang="en-US" sz="3564">
                <a:solidFill>
                  <a:srgbClr val="2C1410"/>
                </a:solidFill>
                <a:latin typeface="Ibarra Real Nova"/>
                <a:ea typeface="Ibarra Real Nova"/>
                <a:cs typeface="Ibarra Real Nova"/>
                <a:sym typeface="Ibarra Real Nova"/>
              </a:rPr>
              <a:t>Pengecekan ini penting untuk memastikan tidak ada data ganda yang dapat mempengaruhi hasil analisis. Berdasarkan hasil pengecekan, jumlah baris duplikat adalah 0, yang berarti tidak terdapat data ganda pada dataset.</a:t>
            </a:r>
          </a:p>
          <a:p>
            <a:pPr algn="just">
              <a:lnSpc>
                <a:spcPts val="4990"/>
              </a:lnSpc>
            </a:pPr>
          </a:p>
        </p:txBody>
      </p:sp>
      <p:sp>
        <p:nvSpPr>
          <p:cNvPr name="Freeform 13" id="13"/>
          <p:cNvSpPr/>
          <p:nvPr/>
        </p:nvSpPr>
        <p:spPr>
          <a:xfrm flipH="false" flipV="false" rot="0">
            <a:off x="7750878" y="5996273"/>
            <a:ext cx="6086151" cy="1075464"/>
          </a:xfrm>
          <a:custGeom>
            <a:avLst/>
            <a:gdLst/>
            <a:ahLst/>
            <a:cxnLst/>
            <a:rect r="r" b="b" t="t" l="l"/>
            <a:pathLst>
              <a:path h="1075464" w="6086151">
                <a:moveTo>
                  <a:pt x="0" y="0"/>
                </a:moveTo>
                <a:lnTo>
                  <a:pt x="6086151" y="0"/>
                </a:lnTo>
                <a:lnTo>
                  <a:pt x="6086151" y="1075465"/>
                </a:lnTo>
                <a:lnTo>
                  <a:pt x="0" y="1075465"/>
                </a:lnTo>
                <a:lnTo>
                  <a:pt x="0" y="0"/>
                </a:lnTo>
                <a:close/>
              </a:path>
            </a:pathLst>
          </a:custGeom>
          <a:blipFill>
            <a:blip r:embed="rId9"/>
            <a:stretch>
              <a:fillRect l="0" t="0" r="0" b="0"/>
            </a:stretch>
          </a:blipFill>
        </p:spPr>
      </p:sp>
      <p:sp>
        <p:nvSpPr>
          <p:cNvPr name="TextBox 14" id="14"/>
          <p:cNvSpPr txBox="true"/>
          <p:nvPr/>
        </p:nvSpPr>
        <p:spPr>
          <a:xfrm rot="0">
            <a:off x="4231627" y="861760"/>
            <a:ext cx="11934101"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ANALYSIS</a:t>
            </a:r>
          </a:p>
        </p:txBody>
      </p:sp>
      <p:sp>
        <p:nvSpPr>
          <p:cNvPr name="TextBox 15" id="15"/>
          <p:cNvSpPr txBox="true"/>
          <p:nvPr/>
        </p:nvSpPr>
        <p:spPr>
          <a:xfrm rot="0">
            <a:off x="2961787" y="2217328"/>
            <a:ext cx="7620393" cy="608008"/>
          </a:xfrm>
          <a:prstGeom prst="rect">
            <a:avLst/>
          </a:prstGeom>
        </p:spPr>
        <p:txBody>
          <a:bodyPr anchor="t" rtlCol="false" tIns="0" lIns="0" bIns="0" rIns="0">
            <a:spAutoFit/>
          </a:bodyPr>
          <a:lstStyle/>
          <a:p>
            <a:pPr algn="ctr">
              <a:lnSpc>
                <a:spcPts val="4990"/>
              </a:lnSpc>
            </a:pPr>
            <a:r>
              <a:rPr lang="en-US" sz="3564" b="true">
                <a:solidFill>
                  <a:srgbClr val="2C1410"/>
                </a:solidFill>
                <a:latin typeface="Ibarra Real Nova Bold"/>
                <a:ea typeface="Ibarra Real Nova Bold"/>
                <a:cs typeface="Ibarra Real Nova Bold"/>
                <a:sym typeface="Ibarra Real Nova Bold"/>
              </a:rPr>
              <a:t>Pengecekan Nilai Duplikat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272556" y="4466933"/>
            <a:ext cx="6780336" cy="5331040"/>
          </a:xfrm>
          <a:custGeom>
            <a:avLst/>
            <a:gdLst/>
            <a:ahLst/>
            <a:cxnLst/>
            <a:rect r="r" b="b" t="t" l="l"/>
            <a:pathLst>
              <a:path h="5331040" w="6780336">
                <a:moveTo>
                  <a:pt x="0" y="0"/>
                </a:moveTo>
                <a:lnTo>
                  <a:pt x="6780336" y="0"/>
                </a:lnTo>
                <a:lnTo>
                  <a:pt x="6780336" y="5331040"/>
                </a:lnTo>
                <a:lnTo>
                  <a:pt x="0" y="5331040"/>
                </a:lnTo>
                <a:lnTo>
                  <a:pt x="0" y="0"/>
                </a:lnTo>
                <a:close/>
              </a:path>
            </a:pathLst>
          </a:custGeom>
          <a:blipFill>
            <a:blip r:embed="rId7"/>
            <a:stretch>
              <a:fillRect l="0" t="0" r="0" b="0"/>
            </a:stretch>
          </a:blipFill>
        </p:spPr>
      </p:sp>
      <p:sp>
        <p:nvSpPr>
          <p:cNvPr name="Freeform 11" id="11"/>
          <p:cNvSpPr/>
          <p:nvPr/>
        </p:nvSpPr>
        <p:spPr>
          <a:xfrm flipH="false" flipV="false" rot="-485985">
            <a:off x="712251" y="2310658"/>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10486230" y="4039168"/>
            <a:ext cx="6773070" cy="4008902"/>
          </a:xfrm>
          <a:custGeom>
            <a:avLst/>
            <a:gdLst/>
            <a:ahLst/>
            <a:cxnLst/>
            <a:rect r="r" b="b" t="t" l="l"/>
            <a:pathLst>
              <a:path h="4008902" w="6773070">
                <a:moveTo>
                  <a:pt x="0" y="0"/>
                </a:moveTo>
                <a:lnTo>
                  <a:pt x="6773070" y="0"/>
                </a:lnTo>
                <a:lnTo>
                  <a:pt x="6773070" y="4008902"/>
                </a:lnTo>
                <a:lnTo>
                  <a:pt x="0" y="4008902"/>
                </a:lnTo>
                <a:lnTo>
                  <a:pt x="0" y="0"/>
                </a:lnTo>
                <a:close/>
              </a:path>
            </a:pathLst>
          </a:custGeom>
          <a:blipFill>
            <a:blip r:embed="rId9"/>
            <a:stretch>
              <a:fillRect l="0" t="0" r="0" b="0"/>
            </a:stretch>
          </a:blipFill>
        </p:spPr>
      </p:sp>
      <p:sp>
        <p:nvSpPr>
          <p:cNvPr name="TextBox 13" id="13"/>
          <p:cNvSpPr txBox="true"/>
          <p:nvPr/>
        </p:nvSpPr>
        <p:spPr>
          <a:xfrm rot="0">
            <a:off x="4887882" y="779276"/>
            <a:ext cx="10567742"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VISUALISASI SEBELUM PREPROCESSING</a:t>
            </a:r>
          </a:p>
        </p:txBody>
      </p:sp>
      <p:sp>
        <p:nvSpPr>
          <p:cNvPr name="TextBox 14" id="14"/>
          <p:cNvSpPr txBox="true"/>
          <p:nvPr/>
        </p:nvSpPr>
        <p:spPr>
          <a:xfrm rot="0">
            <a:off x="4162390" y="3237163"/>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Visua</a:t>
            </a:r>
            <a:r>
              <a:rPr lang="en-US" b="true" sz="3300">
                <a:solidFill>
                  <a:srgbClr val="2C1410"/>
                </a:solidFill>
                <a:latin typeface="Ibarra Real Nova Bold"/>
                <a:ea typeface="Ibarra Real Nova Bold"/>
                <a:cs typeface="Ibarra Real Nova Bold"/>
                <a:sym typeface="Ibarra Real Nova Bold"/>
              </a:rPr>
              <a:t>li</a:t>
            </a:r>
            <a:r>
              <a:rPr lang="en-US" sz="3300" b="true">
                <a:solidFill>
                  <a:srgbClr val="2C1410"/>
                </a:solidFill>
                <a:latin typeface="Ibarra Real Nova Bold"/>
                <a:ea typeface="Ibarra Real Nova Bold"/>
                <a:cs typeface="Ibarra Real Nova Bold"/>
                <a:sym typeface="Ibarra Real Nova Bold"/>
              </a:rPr>
              <a:t>s</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si Bar chart untuk Menampilkan Nilai Null per Kolom</a:t>
            </a:r>
          </a:p>
        </p:txBody>
      </p:sp>
      <p:sp>
        <p:nvSpPr>
          <p:cNvPr name="TextBox 15" id="15"/>
          <p:cNvSpPr txBox="true"/>
          <p:nvPr/>
        </p:nvSpPr>
        <p:spPr>
          <a:xfrm rot="0">
            <a:off x="4413338" y="3972493"/>
            <a:ext cx="5934131" cy="4544302"/>
          </a:xfrm>
          <a:prstGeom prst="rect">
            <a:avLst/>
          </a:prstGeom>
        </p:spPr>
        <p:txBody>
          <a:bodyPr anchor="t" rtlCol="false" tIns="0" lIns="0" bIns="0" rIns="0">
            <a:spAutoFit/>
          </a:bodyPr>
          <a:lstStyle/>
          <a:p>
            <a:pPr algn="just">
              <a:lnSpc>
                <a:spcPts val="4532"/>
              </a:lnSpc>
            </a:pPr>
            <a:r>
              <a:rPr lang="en-US" sz="3237">
                <a:solidFill>
                  <a:srgbClr val="2C1410"/>
                </a:solidFill>
                <a:latin typeface="Ibarra Real Nova"/>
                <a:ea typeface="Ibarra Real Nova"/>
                <a:cs typeface="Ibarra Real Nova"/>
                <a:sym typeface="Ibarra Real Nova"/>
              </a:rPr>
              <a:t>Hasil visualisasi tersebut menunjukkan</a:t>
            </a:r>
            <a:r>
              <a:rPr lang="en-US" sz="3237">
                <a:solidFill>
                  <a:srgbClr val="2C1410"/>
                </a:solidFill>
                <a:latin typeface="Ibarra Real Nova"/>
                <a:ea typeface="Ibarra Real Nova"/>
                <a:cs typeface="Ibarra Real Nova"/>
                <a:sym typeface="Ibarra Real Nova"/>
              </a:rPr>
              <a:t> bahwa </a:t>
            </a:r>
            <a:r>
              <a:rPr lang="en-US" sz="3237">
                <a:solidFill>
                  <a:srgbClr val="2C1410"/>
                </a:solidFill>
                <a:latin typeface="Ibarra Real Nova"/>
                <a:ea typeface="Ibarra Real Nova"/>
                <a:cs typeface="Ibarra Real Nova"/>
                <a:sym typeface="Ibarra Real Nova"/>
              </a:rPr>
              <a:t>kolom YearBuilt memiliki jumlah nilai Null terbanyak dibandingkan kolom lainnya, disusul oleh CouncilArea, da</a:t>
            </a:r>
            <a:r>
              <a:rPr lang="en-US" sz="3237">
                <a:solidFill>
                  <a:srgbClr val="2C1410"/>
                </a:solidFill>
                <a:latin typeface="Ibarra Real Nova"/>
                <a:ea typeface="Ibarra Real Nova"/>
                <a:cs typeface="Ibarra Real Nova"/>
                <a:sym typeface="Ibarra Real Nova"/>
              </a:rPr>
              <a:t>n</a:t>
            </a:r>
            <a:r>
              <a:rPr lang="en-US" sz="3237">
                <a:solidFill>
                  <a:srgbClr val="2C1410"/>
                </a:solidFill>
                <a:latin typeface="Ibarra Real Nova"/>
                <a:ea typeface="Ibarra Real Nova"/>
                <a:cs typeface="Ibarra Real Nova"/>
                <a:sym typeface="Ibarra Real Nova"/>
              </a:rPr>
              <a:t> terakhir Car dengan jumlah nilai Null </a:t>
            </a:r>
            <a:r>
              <a:rPr lang="en-US" sz="3237">
                <a:solidFill>
                  <a:srgbClr val="2C1410"/>
                </a:solidFill>
                <a:latin typeface="Ibarra Real Nova"/>
                <a:ea typeface="Ibarra Real Nova"/>
                <a:cs typeface="Ibarra Real Nova"/>
                <a:sym typeface="Ibarra Real Nova"/>
              </a:rPr>
              <a:t>yang sangat sedikit.</a:t>
            </a:r>
          </a:p>
        </p:txBody>
      </p:sp>
      <p:sp>
        <p:nvSpPr>
          <p:cNvPr name="Freeform 16" id="16"/>
          <p:cNvSpPr/>
          <p:nvPr/>
        </p:nvSpPr>
        <p:spPr>
          <a:xfrm flipH="true" flipV="false" rot="5397347">
            <a:off x="6498996" y="-1050417"/>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498996"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272556" y="4466933"/>
            <a:ext cx="6780336" cy="5331040"/>
          </a:xfrm>
          <a:custGeom>
            <a:avLst/>
            <a:gdLst/>
            <a:ahLst/>
            <a:cxnLst/>
            <a:rect r="r" b="b" t="t" l="l"/>
            <a:pathLst>
              <a:path h="5331040" w="6780336">
                <a:moveTo>
                  <a:pt x="0" y="0"/>
                </a:moveTo>
                <a:lnTo>
                  <a:pt x="6780336" y="0"/>
                </a:lnTo>
                <a:lnTo>
                  <a:pt x="6780336" y="5331040"/>
                </a:lnTo>
                <a:lnTo>
                  <a:pt x="0" y="5331040"/>
                </a:lnTo>
                <a:lnTo>
                  <a:pt x="0" y="0"/>
                </a:lnTo>
                <a:close/>
              </a:path>
            </a:pathLst>
          </a:custGeom>
          <a:blipFill>
            <a:blip r:embed="rId7"/>
            <a:stretch>
              <a:fillRect l="0" t="0" r="0" b="0"/>
            </a:stretch>
          </a:blipFill>
        </p:spPr>
      </p:sp>
      <p:sp>
        <p:nvSpPr>
          <p:cNvPr name="Freeform 11" id="11"/>
          <p:cNvSpPr/>
          <p:nvPr/>
        </p:nvSpPr>
        <p:spPr>
          <a:xfrm flipH="false" flipV="false" rot="-485985">
            <a:off x="712251" y="2310658"/>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10555670" y="4039168"/>
            <a:ext cx="6620829" cy="4654520"/>
          </a:xfrm>
          <a:custGeom>
            <a:avLst/>
            <a:gdLst/>
            <a:ahLst/>
            <a:cxnLst/>
            <a:rect r="r" b="b" t="t" l="l"/>
            <a:pathLst>
              <a:path h="4654520" w="6620829">
                <a:moveTo>
                  <a:pt x="0" y="0"/>
                </a:moveTo>
                <a:lnTo>
                  <a:pt x="6620828" y="0"/>
                </a:lnTo>
                <a:lnTo>
                  <a:pt x="6620828" y="4654520"/>
                </a:lnTo>
                <a:lnTo>
                  <a:pt x="0" y="4654520"/>
                </a:lnTo>
                <a:lnTo>
                  <a:pt x="0" y="0"/>
                </a:lnTo>
                <a:close/>
              </a:path>
            </a:pathLst>
          </a:custGeom>
          <a:blipFill>
            <a:blip r:embed="rId9"/>
            <a:stretch>
              <a:fillRect l="0" t="-1297" r="0" b="-1297"/>
            </a:stretch>
          </a:blipFill>
        </p:spPr>
      </p:sp>
      <p:sp>
        <p:nvSpPr>
          <p:cNvPr name="TextBox 13" id="13"/>
          <p:cNvSpPr txBox="true"/>
          <p:nvPr/>
        </p:nvSpPr>
        <p:spPr>
          <a:xfrm rot="0">
            <a:off x="4887882" y="779276"/>
            <a:ext cx="10567742"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VISUALISASI SEBELUM PREPROCESSING</a:t>
            </a:r>
          </a:p>
        </p:txBody>
      </p:sp>
      <p:sp>
        <p:nvSpPr>
          <p:cNvPr name="TextBox 14" id="14"/>
          <p:cNvSpPr txBox="true"/>
          <p:nvPr/>
        </p:nvSpPr>
        <p:spPr>
          <a:xfrm rot="0">
            <a:off x="4162390" y="3237163"/>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Visua</a:t>
            </a:r>
            <a:r>
              <a:rPr lang="en-US" b="true" sz="3300">
                <a:solidFill>
                  <a:srgbClr val="2C1410"/>
                </a:solidFill>
                <a:latin typeface="Ibarra Real Nova Bold"/>
                <a:ea typeface="Ibarra Real Nova Bold"/>
                <a:cs typeface="Ibarra Real Nova Bold"/>
                <a:sym typeface="Ibarra Real Nova Bold"/>
              </a:rPr>
              <a:t>li</a:t>
            </a:r>
            <a:r>
              <a:rPr lang="en-US" sz="3300" b="true">
                <a:solidFill>
                  <a:srgbClr val="2C1410"/>
                </a:solidFill>
                <a:latin typeface="Ibarra Real Nova Bold"/>
                <a:ea typeface="Ibarra Real Nova Bold"/>
                <a:cs typeface="Ibarra Real Nova Bold"/>
                <a:sym typeface="Ibarra Real Nova Bold"/>
              </a:rPr>
              <a:t>s</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si heatmap menampilkan posisi null pada setiap kolom </a:t>
            </a:r>
          </a:p>
        </p:txBody>
      </p:sp>
      <p:sp>
        <p:nvSpPr>
          <p:cNvPr name="TextBox 15" id="15"/>
          <p:cNvSpPr txBox="true"/>
          <p:nvPr/>
        </p:nvSpPr>
        <p:spPr>
          <a:xfrm rot="0">
            <a:off x="4673545" y="3982018"/>
            <a:ext cx="5797010" cy="4988123"/>
          </a:xfrm>
          <a:prstGeom prst="rect">
            <a:avLst/>
          </a:prstGeom>
        </p:spPr>
        <p:txBody>
          <a:bodyPr anchor="t" rtlCol="false" tIns="0" lIns="0" bIns="0" rIns="0">
            <a:spAutoFit/>
          </a:bodyPr>
          <a:lstStyle/>
          <a:p>
            <a:pPr algn="just">
              <a:lnSpc>
                <a:spcPts val="4427"/>
              </a:lnSpc>
            </a:pPr>
            <a:r>
              <a:rPr lang="en-US" sz="3162">
                <a:solidFill>
                  <a:srgbClr val="2C1410"/>
                </a:solidFill>
                <a:latin typeface="Ibarra Real Nova"/>
                <a:ea typeface="Ibarra Real Nova"/>
                <a:cs typeface="Ibarra Real Nova"/>
                <a:sym typeface="Ibarra Real Nova"/>
              </a:rPr>
              <a:t>Hasil visualisasi menunjukkan</a:t>
            </a:r>
            <a:r>
              <a:rPr lang="en-US" sz="3162">
                <a:solidFill>
                  <a:srgbClr val="2C1410"/>
                </a:solidFill>
                <a:latin typeface="Ibarra Real Nova"/>
                <a:ea typeface="Ibarra Real Nova"/>
                <a:cs typeface="Ibarra Real Nova"/>
                <a:sym typeface="Ibarra Real Nova"/>
              </a:rPr>
              <a:t> bahw</a:t>
            </a:r>
            <a:r>
              <a:rPr lang="en-US" sz="3162">
                <a:solidFill>
                  <a:srgbClr val="2C1410"/>
                </a:solidFill>
                <a:latin typeface="Ibarra Real Nova"/>
                <a:ea typeface="Ibarra Real Nova"/>
                <a:cs typeface="Ibarra Real Nova"/>
                <a:sym typeface="Ibarra Real Nova"/>
              </a:rPr>
              <a:t>a nilai Null paling banyak muncul pada kolom YearBuilt, diikuti CouncilArea dan Car, yang diata</a:t>
            </a:r>
            <a:r>
              <a:rPr lang="en-US" sz="3162">
                <a:solidFill>
                  <a:srgbClr val="2C1410"/>
                </a:solidFill>
                <a:latin typeface="Ibarra Real Nova"/>
                <a:ea typeface="Ibarra Real Nova"/>
                <a:cs typeface="Ibarra Real Nova"/>
                <a:sym typeface="Ibarra Real Nova"/>
              </a:rPr>
              <a:t>ndai</a:t>
            </a:r>
            <a:r>
              <a:rPr lang="en-US" sz="3162">
                <a:solidFill>
                  <a:srgbClr val="2C1410"/>
                </a:solidFill>
                <a:latin typeface="Ibarra Real Nova"/>
                <a:ea typeface="Ibarra Real Nova"/>
                <a:cs typeface="Ibarra Real Nova"/>
                <a:sym typeface="Ibarra Real Nova"/>
              </a:rPr>
              <a:t> dengan warna merah. Sementara kolom lainnya </a:t>
            </a:r>
            <a:r>
              <a:rPr lang="en-US" sz="3162">
                <a:solidFill>
                  <a:srgbClr val="2C1410"/>
                </a:solidFill>
                <a:latin typeface="Ibarra Real Nova"/>
                <a:ea typeface="Ibarra Real Nova"/>
                <a:cs typeface="Ibarra Real Nova"/>
                <a:sym typeface="Ibarra Real Nova"/>
              </a:rPr>
              <a:t>didominasi warna biru, yang berarti tidak memiliki nilai Null.</a:t>
            </a:r>
          </a:p>
          <a:p>
            <a:pPr algn="just">
              <a:lnSpc>
                <a:spcPts val="442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498996"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10171753" y="4141023"/>
            <a:ext cx="7143829" cy="4607770"/>
          </a:xfrm>
          <a:custGeom>
            <a:avLst/>
            <a:gdLst/>
            <a:ahLst/>
            <a:cxnLst/>
            <a:rect r="r" b="b" t="t" l="l"/>
            <a:pathLst>
              <a:path h="4607770" w="7143829">
                <a:moveTo>
                  <a:pt x="0" y="0"/>
                </a:moveTo>
                <a:lnTo>
                  <a:pt x="7143830" y="0"/>
                </a:lnTo>
                <a:lnTo>
                  <a:pt x="7143830" y="4607770"/>
                </a:lnTo>
                <a:lnTo>
                  <a:pt x="0" y="4607770"/>
                </a:lnTo>
                <a:lnTo>
                  <a:pt x="0" y="0"/>
                </a:lnTo>
                <a:close/>
              </a:path>
            </a:pathLst>
          </a:custGeom>
          <a:blipFill>
            <a:blip r:embed="rId9"/>
            <a:stretch>
              <a:fillRect l="0" t="0" r="0" b="0"/>
            </a:stretch>
          </a:blipFill>
        </p:spPr>
      </p:sp>
      <p:sp>
        <p:nvSpPr>
          <p:cNvPr name="TextBox 13" id="13"/>
          <p:cNvSpPr txBox="true"/>
          <p:nvPr/>
        </p:nvSpPr>
        <p:spPr>
          <a:xfrm rot="0">
            <a:off x="4887882" y="779276"/>
            <a:ext cx="10567742"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VISUALISASI SEBELUM PREPROCESSING</a:t>
            </a:r>
          </a:p>
        </p:txBody>
      </p:sp>
      <p:sp>
        <p:nvSpPr>
          <p:cNvPr name="TextBox 14" id="14"/>
          <p:cNvSpPr txBox="true"/>
          <p:nvPr/>
        </p:nvSpPr>
        <p:spPr>
          <a:xfrm rot="0">
            <a:off x="4162390" y="3237163"/>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Visua</a:t>
            </a:r>
            <a:r>
              <a:rPr lang="en-US" b="true" sz="3300">
                <a:solidFill>
                  <a:srgbClr val="2C1410"/>
                </a:solidFill>
                <a:latin typeface="Ibarra Real Nova Bold"/>
                <a:ea typeface="Ibarra Real Nova Bold"/>
                <a:cs typeface="Ibarra Real Nova Bold"/>
                <a:sym typeface="Ibarra Real Nova Bold"/>
              </a:rPr>
              <a:t>li</a:t>
            </a:r>
            <a:r>
              <a:rPr lang="en-US" sz="3300" b="true">
                <a:solidFill>
                  <a:srgbClr val="2C1410"/>
                </a:solidFill>
                <a:latin typeface="Ibarra Real Nova Bold"/>
                <a:ea typeface="Ibarra Real Nova Bold"/>
                <a:cs typeface="Ibarra Real Nova Bold"/>
                <a:sym typeface="Ibarra Real Nova Bold"/>
              </a:rPr>
              <a:t>s</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si Boxplot Distribusi Harga Properti</a:t>
            </a:r>
          </a:p>
        </p:txBody>
      </p:sp>
      <p:sp>
        <p:nvSpPr>
          <p:cNvPr name="TextBox 15" id="15"/>
          <p:cNvSpPr txBox="true"/>
          <p:nvPr/>
        </p:nvSpPr>
        <p:spPr>
          <a:xfrm rot="0">
            <a:off x="4162390" y="4083873"/>
            <a:ext cx="5797010" cy="4988123"/>
          </a:xfrm>
          <a:prstGeom prst="rect">
            <a:avLst/>
          </a:prstGeom>
        </p:spPr>
        <p:txBody>
          <a:bodyPr anchor="t" rtlCol="false" tIns="0" lIns="0" bIns="0" rIns="0">
            <a:spAutoFit/>
          </a:bodyPr>
          <a:lstStyle/>
          <a:p>
            <a:pPr algn="just">
              <a:lnSpc>
                <a:spcPts val="4427"/>
              </a:lnSpc>
            </a:pPr>
            <a:r>
              <a:rPr lang="en-US" sz="3162">
                <a:solidFill>
                  <a:srgbClr val="2C1410"/>
                </a:solidFill>
                <a:latin typeface="Ibarra Real Nova"/>
                <a:ea typeface="Ibarra Real Nova"/>
                <a:cs typeface="Ibarra Real Nova"/>
                <a:sym typeface="Ibarra Real Nova"/>
              </a:rPr>
              <a:t>Hasil visualisasi menunjukkan</a:t>
            </a:r>
            <a:r>
              <a:rPr lang="en-US" sz="3162">
                <a:solidFill>
                  <a:srgbClr val="2C1410"/>
                </a:solidFill>
                <a:latin typeface="Ibarra Real Nova"/>
                <a:ea typeface="Ibarra Real Nova"/>
                <a:cs typeface="Ibarra Real Nova"/>
                <a:sym typeface="Ibarra Real Nova"/>
              </a:rPr>
              <a:t> bahw</a:t>
            </a:r>
            <a:r>
              <a:rPr lang="en-US" sz="3162">
                <a:solidFill>
                  <a:srgbClr val="2C1410"/>
                </a:solidFill>
                <a:latin typeface="Ibarra Real Nova"/>
                <a:ea typeface="Ibarra Real Nova"/>
                <a:cs typeface="Ibarra Real Nova"/>
                <a:sym typeface="Ibarra Real Nova"/>
              </a:rPr>
              <a:t>a terdapat variasi harga properti yang cukup besar di berbagai wilayah Council Area. Beberapa wilayah sepert</a:t>
            </a:r>
            <a:r>
              <a:rPr lang="en-US" sz="3162">
                <a:solidFill>
                  <a:srgbClr val="2C1410"/>
                </a:solidFill>
                <a:latin typeface="Ibarra Real Nova"/>
                <a:ea typeface="Ibarra Real Nova"/>
                <a:cs typeface="Ibarra Real Nova"/>
                <a:sym typeface="Ibarra Real Nova"/>
              </a:rPr>
              <a:t>i</a:t>
            </a:r>
            <a:r>
              <a:rPr lang="en-US" sz="3162">
                <a:solidFill>
                  <a:srgbClr val="2C1410"/>
                </a:solidFill>
                <a:latin typeface="Ibarra Real Nova"/>
                <a:ea typeface="Ibarra Real Nova"/>
                <a:cs typeface="Ibarra Real Nova"/>
                <a:sym typeface="Ibarra Real Nova"/>
              </a:rPr>
              <a:t> Boroondara dan Stonn</a:t>
            </a:r>
            <a:r>
              <a:rPr lang="en-US" sz="3162">
                <a:solidFill>
                  <a:srgbClr val="2C1410"/>
                </a:solidFill>
                <a:latin typeface="Ibarra Real Nova"/>
                <a:ea typeface="Ibarra Real Nova"/>
                <a:cs typeface="Ibarra Real Nova"/>
                <a:sym typeface="Ibarra Real Nova"/>
              </a:rPr>
              <a:t>ington memiliki median harga yang relatif tinggi dibanding wilayah lainnya.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486446" y="-1152203"/>
            <a:ext cx="8947402" cy="12591405"/>
          </a:xfrm>
          <a:custGeom>
            <a:avLst/>
            <a:gdLst/>
            <a:ahLst/>
            <a:cxnLst/>
            <a:rect r="r" b="b" t="t" l="l"/>
            <a:pathLst>
              <a:path h="12591405" w="8947402">
                <a:moveTo>
                  <a:pt x="8947402" y="0"/>
                </a:moveTo>
                <a:lnTo>
                  <a:pt x="0" y="0"/>
                </a:lnTo>
                <a:lnTo>
                  <a:pt x="0" y="12591406"/>
                </a:lnTo>
                <a:lnTo>
                  <a:pt x="8947402" y="12591406"/>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1" id="11"/>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2" id="12"/>
          <p:cNvSpPr txBox="true"/>
          <p:nvPr/>
        </p:nvSpPr>
        <p:spPr>
          <a:xfrm rot="0">
            <a:off x="4231627" y="3457463"/>
            <a:ext cx="12701106" cy="5837372"/>
          </a:xfrm>
          <a:prstGeom prst="rect">
            <a:avLst/>
          </a:prstGeom>
        </p:spPr>
        <p:txBody>
          <a:bodyPr anchor="t" rtlCol="false" tIns="0" lIns="0" bIns="0" rIns="0">
            <a:spAutoFit/>
          </a:bodyPr>
          <a:lstStyle/>
          <a:p>
            <a:pPr algn="just">
              <a:lnSpc>
                <a:spcPts val="4620"/>
              </a:lnSpc>
            </a:pPr>
            <a:r>
              <a:rPr lang="en-US" sz="3300">
                <a:solidFill>
                  <a:srgbClr val="2C1410"/>
                </a:solidFill>
                <a:latin typeface="Ibarra Real Nova"/>
                <a:ea typeface="Ibarra Real Nova"/>
                <a:cs typeface="Ibarra Real Nova"/>
                <a:sym typeface="Ibarra Real Nova"/>
              </a:rPr>
              <a:t>Proses ini mencakup penanganan missing values dengan teknik seperti mean/mode imputation atau interpolation agar data lebih lengkap, sert penanganan outliers menggunakan IQR atau Z-Score untuk mengurangi pengaruh data ekstrem.</a:t>
            </a:r>
          </a:p>
          <a:p>
            <a:pPr algn="just">
              <a:lnSpc>
                <a:spcPts val="4620"/>
              </a:lnSpc>
            </a:pPr>
          </a:p>
          <a:p>
            <a:pPr algn="just">
              <a:lnSpc>
                <a:spcPts val="4620"/>
              </a:lnSpc>
            </a:pPr>
            <a:r>
              <a:rPr lang="en-US" sz="3300">
                <a:solidFill>
                  <a:srgbClr val="2C1410"/>
                </a:solidFill>
                <a:latin typeface="Ibarra Real Nova"/>
                <a:ea typeface="Ibarra Real Nova"/>
                <a:cs typeface="Ibarra Real Nova"/>
                <a:sym typeface="Ibarra Real Nova"/>
              </a:rPr>
              <a:t>Selanjutnya, dilakukan feature scalling agar skala data seimbang, encoding untuk mengubah data kategorikal menjadi numerik, serta feature selection/reduction seperti PCA atau Feature Importance untuk menyederhanakan fitur. </a:t>
            </a:r>
          </a:p>
          <a:p>
            <a:pPr algn="just">
              <a:lnSpc>
                <a:spcPts val="4990"/>
              </a:lnSpc>
            </a:pP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11803409" y="4402343"/>
            <a:ext cx="5129324" cy="1686692"/>
          </a:xfrm>
          <a:custGeom>
            <a:avLst/>
            <a:gdLst/>
            <a:ahLst/>
            <a:cxnLst/>
            <a:rect r="r" b="b" t="t" l="l"/>
            <a:pathLst>
              <a:path h="1686692" w="5129324">
                <a:moveTo>
                  <a:pt x="0" y="0"/>
                </a:moveTo>
                <a:lnTo>
                  <a:pt x="5129324" y="0"/>
                </a:lnTo>
                <a:lnTo>
                  <a:pt x="5129324" y="1686692"/>
                </a:lnTo>
                <a:lnTo>
                  <a:pt x="0" y="1686692"/>
                </a:lnTo>
                <a:lnTo>
                  <a:pt x="0" y="0"/>
                </a:lnTo>
                <a:close/>
              </a:path>
            </a:pathLst>
          </a:custGeom>
          <a:blipFill>
            <a:blip r:embed="rId9"/>
            <a:stretch>
              <a:fillRect l="0" t="0" r="-13056" b="0"/>
            </a:stretch>
          </a:blipFill>
        </p:spPr>
      </p:sp>
      <p:sp>
        <p:nvSpPr>
          <p:cNvPr name="TextBox 12" id="12"/>
          <p:cNvSpPr txBox="true"/>
          <p:nvPr/>
        </p:nvSpPr>
        <p:spPr>
          <a:xfrm rot="0">
            <a:off x="4231627" y="3457463"/>
            <a:ext cx="1270110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Handling Missing Values</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
        <p:nvSpPr>
          <p:cNvPr name="TextBox 14" id="14"/>
          <p:cNvSpPr txBox="true"/>
          <p:nvPr/>
        </p:nvSpPr>
        <p:spPr>
          <a:xfrm rot="0">
            <a:off x="4010590" y="4335668"/>
            <a:ext cx="7527453" cy="2887980"/>
          </a:xfrm>
          <a:prstGeom prst="rect">
            <a:avLst/>
          </a:prstGeom>
        </p:spPr>
        <p:txBody>
          <a:bodyPr anchor="t" rtlCol="false" tIns="0" lIns="0" bIns="0" rIns="0">
            <a:spAutoFit/>
          </a:bodyPr>
          <a:lstStyle/>
          <a:p>
            <a:pPr algn="just">
              <a:lnSpc>
                <a:spcPts val="4620"/>
              </a:lnSpc>
            </a:pPr>
            <a:r>
              <a:rPr lang="en-US" sz="3300">
                <a:solidFill>
                  <a:srgbClr val="2C1410"/>
                </a:solidFill>
                <a:latin typeface="Ibarra Real Nova"/>
                <a:ea typeface="Ibarra Real Nova"/>
                <a:cs typeface="Ibarra Real Nova"/>
                <a:sym typeface="Ibarra Real Nova"/>
              </a:rPr>
              <a:t>Setelah dilakukan pengisian, hasil pengecekan menunjukkan bahwa jumlah missing value di semua kolom tersebut sudah menjadi 0, artinya tidak ada lagi data yang kosong.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724977" y="-1152203"/>
            <a:ext cx="8947402" cy="12591405"/>
          </a:xfrm>
          <a:custGeom>
            <a:avLst/>
            <a:gdLst/>
            <a:ahLst/>
            <a:cxnLst/>
            <a:rect r="r" b="b" t="t" l="l"/>
            <a:pathLst>
              <a:path h="12591405" w="8947402">
                <a:moveTo>
                  <a:pt x="0" y="0"/>
                </a:moveTo>
                <a:lnTo>
                  <a:pt x="8947402" y="0"/>
                </a:lnTo>
                <a:lnTo>
                  <a:pt x="8947402"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7038081" y="7222188"/>
            <a:ext cx="6321194" cy="2247069"/>
          </a:xfrm>
          <a:custGeom>
            <a:avLst/>
            <a:gdLst/>
            <a:ahLst/>
            <a:cxnLst/>
            <a:rect r="r" b="b" t="t" l="l"/>
            <a:pathLst>
              <a:path h="2247069" w="6321194">
                <a:moveTo>
                  <a:pt x="0" y="0"/>
                </a:moveTo>
                <a:lnTo>
                  <a:pt x="6321194" y="0"/>
                </a:lnTo>
                <a:lnTo>
                  <a:pt x="6321194" y="2247069"/>
                </a:lnTo>
                <a:lnTo>
                  <a:pt x="0" y="2247069"/>
                </a:lnTo>
                <a:lnTo>
                  <a:pt x="0" y="0"/>
                </a:lnTo>
                <a:close/>
              </a:path>
            </a:pathLst>
          </a:custGeom>
          <a:blipFill>
            <a:blip r:embed="rId9"/>
            <a:stretch>
              <a:fillRect l="0" t="0" r="0" b="0"/>
            </a:stretch>
          </a:blipFill>
        </p:spPr>
      </p:sp>
      <p:sp>
        <p:nvSpPr>
          <p:cNvPr name="TextBox 12" id="12"/>
          <p:cNvSpPr txBox="true"/>
          <p:nvPr/>
        </p:nvSpPr>
        <p:spPr>
          <a:xfrm rot="0">
            <a:off x="4231627" y="3113819"/>
            <a:ext cx="3902180"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Handling Outlier </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
        <p:nvSpPr>
          <p:cNvPr name="TextBox 14" id="14"/>
          <p:cNvSpPr txBox="true"/>
          <p:nvPr/>
        </p:nvSpPr>
        <p:spPr>
          <a:xfrm rot="0">
            <a:off x="3899525" y="3844419"/>
            <a:ext cx="13033208" cy="3377769"/>
          </a:xfrm>
          <a:prstGeom prst="rect">
            <a:avLst/>
          </a:prstGeom>
        </p:spPr>
        <p:txBody>
          <a:bodyPr anchor="t" rtlCol="false" tIns="0" lIns="0" bIns="0" rIns="0">
            <a:spAutoFit/>
          </a:bodyPr>
          <a:lstStyle/>
          <a:p>
            <a:pPr algn="just">
              <a:lnSpc>
                <a:spcPts val="3873"/>
              </a:lnSpc>
            </a:pPr>
            <a:r>
              <a:rPr lang="en-US" sz="2766">
                <a:solidFill>
                  <a:srgbClr val="2C1410"/>
                </a:solidFill>
                <a:latin typeface="Ibarra Real Nova"/>
                <a:ea typeface="Ibarra Real Nova"/>
                <a:cs typeface="Ibarra Real Nova"/>
                <a:sym typeface="Ibarra Real Nova"/>
              </a:rPr>
              <a:t>    Proses pembersihan data dilakukan dengan dua pendekatan, yaitu IQR dan Winsorization. Pendekatan IQR digunakan untuk menghapus nilai yang dianggap menyimpang jauh dari rentang normal. Setelah dilakukan handling outlier menggunakan metode IQR, Winsorization terhadap data yang telah dibersihkan, terlihat bahwa sebagian besar kolom sudah tidak memiliki outlier lagi. Hal ini menandakan bahwa proses pembersihan sebelumnya berhasil menghapus atau menyesuaikan nilai-nilai ekstrem pada kolom-kolom tersebut.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12188801" y="3886577"/>
            <a:ext cx="4918213" cy="4914242"/>
          </a:xfrm>
          <a:custGeom>
            <a:avLst/>
            <a:gdLst/>
            <a:ahLst/>
            <a:cxnLst/>
            <a:rect r="r" b="b" t="t" l="l"/>
            <a:pathLst>
              <a:path h="4914242" w="4918213">
                <a:moveTo>
                  <a:pt x="0" y="0"/>
                </a:moveTo>
                <a:lnTo>
                  <a:pt x="4918212" y="0"/>
                </a:lnTo>
                <a:lnTo>
                  <a:pt x="4918212" y="4914242"/>
                </a:lnTo>
                <a:lnTo>
                  <a:pt x="0" y="4914242"/>
                </a:lnTo>
                <a:lnTo>
                  <a:pt x="0" y="0"/>
                </a:lnTo>
                <a:close/>
              </a:path>
            </a:pathLst>
          </a:custGeom>
          <a:blipFill>
            <a:blip r:embed="rId9"/>
            <a:stretch>
              <a:fillRect l="0" t="0" r="-10159" b="0"/>
            </a:stretch>
          </a:blipFill>
        </p:spPr>
      </p:sp>
      <p:sp>
        <p:nvSpPr>
          <p:cNvPr name="TextBox 12" id="12"/>
          <p:cNvSpPr txBox="true"/>
          <p:nvPr/>
        </p:nvSpPr>
        <p:spPr>
          <a:xfrm rot="0">
            <a:off x="3681504" y="3256711"/>
            <a:ext cx="6139799"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Encoding categorical Variables</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
        <p:nvSpPr>
          <p:cNvPr name="TextBox 14" id="14"/>
          <p:cNvSpPr txBox="true"/>
          <p:nvPr/>
        </p:nvSpPr>
        <p:spPr>
          <a:xfrm rot="0">
            <a:off x="3681504" y="4046220"/>
            <a:ext cx="8357317" cy="5212080"/>
          </a:xfrm>
          <a:prstGeom prst="rect">
            <a:avLst/>
          </a:prstGeom>
        </p:spPr>
        <p:txBody>
          <a:bodyPr anchor="t" rtlCol="false" tIns="0" lIns="0" bIns="0" rIns="0">
            <a:spAutoFit/>
          </a:bodyPr>
          <a:lstStyle/>
          <a:p>
            <a:pPr algn="just">
              <a:lnSpc>
                <a:spcPts val="4620"/>
              </a:lnSpc>
            </a:pPr>
            <a:r>
              <a:rPr lang="en-US" sz="3300">
                <a:solidFill>
                  <a:srgbClr val="2C1410"/>
                </a:solidFill>
                <a:latin typeface="Ibarra Real Nova"/>
                <a:ea typeface="Ibarra Real Nova"/>
                <a:cs typeface="Ibarra Real Nova"/>
                <a:sym typeface="Ibarra Real Nova"/>
              </a:rPr>
              <a:t>One-hot encoding adalah cara untuk mengubah data kategori menjadi bentuk angka agar bisa diproses oleh komputer dalam analisis. Dari hasilnya terlihat bahwa jumlah kolom bertambah dari 21 menjadi 22, yang menunjukkan adanya penambahan kolom baru hasil One-Hot Encoding. Kolom “Type” yang sebelumnya bersifat kategorikal telah diubah menjadi dua kolom numerik baru.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3888518" y="5928903"/>
            <a:ext cx="6376300" cy="3329397"/>
          </a:xfrm>
          <a:custGeom>
            <a:avLst/>
            <a:gdLst/>
            <a:ahLst/>
            <a:cxnLst/>
            <a:rect r="r" b="b" t="t" l="l"/>
            <a:pathLst>
              <a:path h="3329397" w="6376300">
                <a:moveTo>
                  <a:pt x="0" y="0"/>
                </a:moveTo>
                <a:lnTo>
                  <a:pt x="6376300" y="0"/>
                </a:lnTo>
                <a:lnTo>
                  <a:pt x="6376300" y="3329397"/>
                </a:lnTo>
                <a:lnTo>
                  <a:pt x="0" y="3329397"/>
                </a:lnTo>
                <a:lnTo>
                  <a:pt x="0" y="0"/>
                </a:lnTo>
                <a:close/>
              </a:path>
            </a:pathLst>
          </a:custGeom>
          <a:blipFill>
            <a:blip r:embed="rId9"/>
            <a:stretch>
              <a:fillRect l="0" t="0" r="0" b="0"/>
            </a:stretch>
          </a:blipFill>
        </p:spPr>
      </p:sp>
      <p:sp>
        <p:nvSpPr>
          <p:cNvPr name="TextBox 12" id="12"/>
          <p:cNvSpPr txBox="true"/>
          <p:nvPr/>
        </p:nvSpPr>
        <p:spPr>
          <a:xfrm rot="0">
            <a:off x="3632086" y="3362421"/>
            <a:ext cx="4052235"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Feature Scalling</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
        <p:nvSpPr>
          <p:cNvPr name="TextBox 14" id="14"/>
          <p:cNvSpPr txBox="true"/>
          <p:nvPr/>
        </p:nvSpPr>
        <p:spPr>
          <a:xfrm rot="0">
            <a:off x="3632086" y="3944416"/>
            <a:ext cx="13300647" cy="1661795"/>
          </a:xfrm>
          <a:prstGeom prst="rect">
            <a:avLst/>
          </a:prstGeom>
        </p:spPr>
        <p:txBody>
          <a:bodyPr anchor="t" rtlCol="false" tIns="0" lIns="0" bIns="0" rIns="0">
            <a:spAutoFit/>
          </a:bodyPr>
          <a:lstStyle/>
          <a:p>
            <a:pPr algn="just">
              <a:lnSpc>
                <a:spcPts val="4479"/>
              </a:lnSpc>
            </a:pPr>
            <a:r>
              <a:rPr lang="en-US" sz="3199">
                <a:solidFill>
                  <a:srgbClr val="2C1410"/>
                </a:solidFill>
                <a:latin typeface="Ibarra Real Nova"/>
                <a:ea typeface="Ibarra Real Nova"/>
                <a:cs typeface="Ibarra Real Nova"/>
                <a:sym typeface="Ibarra Real Nova"/>
              </a:rPr>
              <a:t>Feature scaling adalah proses menyesuaikan skala nilai pada kolom numerik agar berada dalam rentang yang seragam, biasanya dengan cara menstandarisasi data sehingga memiliki rata-rata 0 dan standar deviasi 1. </a:t>
            </a:r>
          </a:p>
        </p:txBody>
      </p:sp>
      <p:sp>
        <p:nvSpPr>
          <p:cNvPr name="TextBox 15" id="15"/>
          <p:cNvSpPr txBox="true"/>
          <p:nvPr/>
        </p:nvSpPr>
        <p:spPr>
          <a:xfrm rot="0">
            <a:off x="10413119" y="5871753"/>
            <a:ext cx="6696071" cy="3347720"/>
          </a:xfrm>
          <a:prstGeom prst="rect">
            <a:avLst/>
          </a:prstGeom>
        </p:spPr>
        <p:txBody>
          <a:bodyPr anchor="t" rtlCol="false" tIns="0" lIns="0" bIns="0" rIns="0">
            <a:spAutoFit/>
          </a:bodyPr>
          <a:lstStyle/>
          <a:p>
            <a:pPr algn="just">
              <a:lnSpc>
                <a:spcPts val="4479"/>
              </a:lnSpc>
            </a:pPr>
            <a:r>
              <a:rPr lang="en-US" sz="3199">
                <a:solidFill>
                  <a:srgbClr val="2C1410"/>
                </a:solidFill>
                <a:latin typeface="Ibarra Real Nova"/>
                <a:ea typeface="Ibarra Real Nova"/>
                <a:cs typeface="Ibarra Real Nova"/>
                <a:sym typeface="Ibarra Real Nova"/>
              </a:rPr>
              <a:t>Pada output tersebut terlihat bahwa semua nilai numerik telah berubah menjadi nilai yang berada di sekitar 0, baik positif maupun negatif. Ini menunjukkan bahwa proses scaling berhasil dilakukan.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6265552" y="3968211"/>
            <a:ext cx="8295135" cy="5298517"/>
          </a:xfrm>
          <a:custGeom>
            <a:avLst/>
            <a:gdLst/>
            <a:ahLst/>
            <a:cxnLst/>
            <a:rect r="r" b="b" t="t" l="l"/>
            <a:pathLst>
              <a:path h="5298517" w="8295135">
                <a:moveTo>
                  <a:pt x="0" y="0"/>
                </a:moveTo>
                <a:lnTo>
                  <a:pt x="8295135" y="0"/>
                </a:lnTo>
                <a:lnTo>
                  <a:pt x="8295135" y="5298518"/>
                </a:lnTo>
                <a:lnTo>
                  <a:pt x="0" y="5298518"/>
                </a:lnTo>
                <a:lnTo>
                  <a:pt x="0" y="0"/>
                </a:lnTo>
                <a:close/>
              </a:path>
            </a:pathLst>
          </a:custGeom>
          <a:blipFill>
            <a:blip r:embed="rId9"/>
            <a:stretch>
              <a:fillRect l="0" t="0" r="0" b="0"/>
            </a:stretch>
          </a:blipFill>
        </p:spPr>
      </p:sp>
      <p:sp>
        <p:nvSpPr>
          <p:cNvPr name="TextBox 12" id="12"/>
          <p:cNvSpPr txBox="true"/>
          <p:nvPr/>
        </p:nvSpPr>
        <p:spPr>
          <a:xfrm rot="0">
            <a:off x="3632086" y="3362421"/>
            <a:ext cx="13300647" cy="1144905"/>
          </a:xfrm>
          <a:prstGeom prst="rect">
            <a:avLst/>
          </a:prstGeom>
        </p:spPr>
        <p:txBody>
          <a:bodyPr anchor="t" rtlCol="false" tIns="0" lIns="0" bIns="0" rIns="0">
            <a:spAutoFit/>
          </a:bodyPr>
          <a:lstStyle/>
          <a:p>
            <a:pPr algn="just" marL="712470" indent="-356235" lvl="1">
              <a:lnSpc>
                <a:spcPts val="4620"/>
              </a:lnSpc>
              <a:buAutoNum type="arabicPeriod" startAt="1"/>
            </a:pPr>
            <a:r>
              <a:rPr lang="en-US" b="true" sz="3300">
                <a:solidFill>
                  <a:srgbClr val="2C1410"/>
                </a:solidFill>
                <a:latin typeface="Ibarra Real Nova Bold"/>
                <a:ea typeface="Ibarra Real Nova Bold"/>
                <a:cs typeface="Ibarra Real Nova Bold"/>
                <a:sym typeface="Ibarra Real Nova Bold"/>
              </a:rPr>
              <a:t>Bar Chart Jumlah Nilai Null per Kolom Setelah Pembersihan Data</a:t>
            </a:r>
          </a:p>
          <a:p>
            <a:pPr algn="just">
              <a:lnSpc>
                <a:spcPts val="4620"/>
              </a:lnSpc>
            </a:pP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TextBox 10" id="10"/>
          <p:cNvSpPr txBox="true"/>
          <p:nvPr/>
        </p:nvSpPr>
        <p:spPr>
          <a:xfrm rot="0">
            <a:off x="4729206" y="3001507"/>
            <a:ext cx="12447293" cy="5407660"/>
          </a:xfrm>
          <a:prstGeom prst="rect">
            <a:avLst/>
          </a:prstGeom>
        </p:spPr>
        <p:txBody>
          <a:bodyPr anchor="t" rtlCol="false" tIns="0" lIns="0" bIns="0" rIns="0">
            <a:spAutoFit/>
          </a:bodyPr>
          <a:lstStyle/>
          <a:p>
            <a:pPr algn="just">
              <a:lnSpc>
                <a:spcPts val="4340"/>
              </a:lnSpc>
            </a:pPr>
            <a:r>
              <a:rPr lang="en-US" sz="3100">
                <a:solidFill>
                  <a:srgbClr val="2C1410"/>
                </a:solidFill>
                <a:latin typeface="Ibarra Real Nova"/>
                <a:ea typeface="Ibarra Real Nova"/>
                <a:cs typeface="Ibarra Real Nova"/>
                <a:sym typeface="Ibarra Real Nova"/>
              </a:rPr>
              <a:t>Perkembangan teknologi digital telah mengubah cara manusia menganalisis dan mengambil keputusan berbasis data, termasuk dalam industri properti. Harga rumah yang dipengaruhi berbagai faktor membuat metode konvensional kurang efektif untuk analisis. Dengan menggunakan Melbourne Housing Dataset yang berisi lebih dari 13.000 data penjualan, analisis berbasis Python memungkinkan identifikasi faktor-faktor utama yang memengaruhi harga rumah. Proyek ini menerapkan tahapan analisis data mulai dari preprocessing hingga visualisasi. Hasilnya diharapkan memberikan insight bagi masyarakat dan pelaku industri properti dalam memahami dinamika pasar perumahan di Melbourne.</a:t>
            </a:r>
          </a:p>
        </p:txBody>
      </p:sp>
      <p:sp>
        <p:nvSpPr>
          <p:cNvPr name="TextBox 11" id="11"/>
          <p:cNvSpPr txBox="true"/>
          <p:nvPr/>
        </p:nvSpPr>
        <p:spPr>
          <a:xfrm rot="0">
            <a:off x="6217641" y="1417451"/>
            <a:ext cx="8537178"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LATAR BELAKANG</a:t>
            </a:r>
          </a:p>
        </p:txBody>
      </p:sp>
      <p:sp>
        <p:nvSpPr>
          <p:cNvPr name="Freeform 12" id="12"/>
          <p:cNvSpPr/>
          <p:nvPr/>
        </p:nvSpPr>
        <p:spPr>
          <a:xfrm flipH="false" flipV="false" rot="223152">
            <a:off x="-2272556" y="4466933"/>
            <a:ext cx="6780336" cy="5331040"/>
          </a:xfrm>
          <a:custGeom>
            <a:avLst/>
            <a:gdLst/>
            <a:ahLst/>
            <a:cxnLst/>
            <a:rect r="r" b="b" t="t" l="l"/>
            <a:pathLst>
              <a:path h="5331040" w="6780336">
                <a:moveTo>
                  <a:pt x="0" y="0"/>
                </a:moveTo>
                <a:lnTo>
                  <a:pt x="6780336" y="0"/>
                </a:lnTo>
                <a:lnTo>
                  <a:pt x="6780336" y="5331040"/>
                </a:lnTo>
                <a:lnTo>
                  <a:pt x="0" y="5331040"/>
                </a:lnTo>
                <a:lnTo>
                  <a:pt x="0" y="0"/>
                </a:lnTo>
                <a:close/>
              </a:path>
            </a:pathLst>
          </a:custGeom>
          <a:blipFill>
            <a:blip r:embed="rId7"/>
            <a:stretch>
              <a:fillRect l="0" t="0" r="0" b="0"/>
            </a:stretch>
          </a:blipFill>
        </p:spPr>
      </p:sp>
      <p:sp>
        <p:nvSpPr>
          <p:cNvPr name="Freeform 13" id="13"/>
          <p:cNvSpPr/>
          <p:nvPr/>
        </p:nvSpPr>
        <p:spPr>
          <a:xfrm flipH="false" flipV="false" rot="-485985">
            <a:off x="712251" y="2310658"/>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6520533" y="3867833"/>
            <a:ext cx="7423714" cy="5521387"/>
          </a:xfrm>
          <a:custGeom>
            <a:avLst/>
            <a:gdLst/>
            <a:ahLst/>
            <a:cxnLst/>
            <a:rect r="r" b="b" t="t" l="l"/>
            <a:pathLst>
              <a:path h="5521387" w="7423714">
                <a:moveTo>
                  <a:pt x="0" y="0"/>
                </a:moveTo>
                <a:lnTo>
                  <a:pt x="7423714" y="0"/>
                </a:lnTo>
                <a:lnTo>
                  <a:pt x="7423714" y="5521388"/>
                </a:lnTo>
                <a:lnTo>
                  <a:pt x="0" y="5521388"/>
                </a:lnTo>
                <a:lnTo>
                  <a:pt x="0" y="0"/>
                </a:lnTo>
                <a:close/>
              </a:path>
            </a:pathLst>
          </a:custGeom>
          <a:blipFill>
            <a:blip r:embed="rId9"/>
            <a:stretch>
              <a:fillRect l="0" t="0" r="0" b="0"/>
            </a:stretch>
          </a:blipFill>
        </p:spPr>
      </p:sp>
      <p:sp>
        <p:nvSpPr>
          <p:cNvPr name="TextBox 12" id="12"/>
          <p:cNvSpPr txBox="true"/>
          <p:nvPr/>
        </p:nvSpPr>
        <p:spPr>
          <a:xfrm rot="0">
            <a:off x="3632086" y="3113819"/>
            <a:ext cx="13300647"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2. </a:t>
            </a:r>
            <a:r>
              <a:rPr lang="en-US" b="true" sz="3300" i="true">
                <a:solidFill>
                  <a:srgbClr val="2C1410"/>
                </a:solidFill>
                <a:latin typeface="Ibarra Real Nova Bold Italics"/>
                <a:ea typeface="Ibarra Real Nova Bold Italics"/>
                <a:cs typeface="Ibarra Real Nova Bold Italics"/>
                <a:sym typeface="Ibarra Real Nova Bold Italics"/>
              </a:rPr>
              <a:t>Heatmap</a:t>
            </a:r>
            <a:r>
              <a:rPr lang="en-US" sz="3300" b="true">
                <a:solidFill>
                  <a:srgbClr val="2C1410"/>
                </a:solidFill>
                <a:latin typeface="Ibarra Real Nova Bold"/>
                <a:ea typeface="Ibarra Real Nova Bold"/>
                <a:cs typeface="Ibarra Real Nova Bold"/>
                <a:sym typeface="Ibarra Real Nova Bold"/>
              </a:rPr>
              <a:t> Nilai Null Setelah Pembersihan Data</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5553521" y="3715799"/>
            <a:ext cx="9290314" cy="5736769"/>
          </a:xfrm>
          <a:custGeom>
            <a:avLst/>
            <a:gdLst/>
            <a:ahLst/>
            <a:cxnLst/>
            <a:rect r="r" b="b" t="t" l="l"/>
            <a:pathLst>
              <a:path h="5736769" w="9290314">
                <a:moveTo>
                  <a:pt x="0" y="0"/>
                </a:moveTo>
                <a:lnTo>
                  <a:pt x="9290314" y="0"/>
                </a:lnTo>
                <a:lnTo>
                  <a:pt x="9290314" y="5736769"/>
                </a:lnTo>
                <a:lnTo>
                  <a:pt x="0" y="5736769"/>
                </a:lnTo>
                <a:lnTo>
                  <a:pt x="0" y="0"/>
                </a:lnTo>
                <a:close/>
              </a:path>
            </a:pathLst>
          </a:custGeom>
          <a:blipFill>
            <a:blip r:embed="rId9"/>
            <a:stretch>
              <a:fillRect l="0" t="0" r="0" b="0"/>
            </a:stretch>
          </a:blipFill>
        </p:spPr>
      </p:sp>
      <p:sp>
        <p:nvSpPr>
          <p:cNvPr name="TextBox 12" id="12"/>
          <p:cNvSpPr txBox="true"/>
          <p:nvPr/>
        </p:nvSpPr>
        <p:spPr>
          <a:xfrm rot="0">
            <a:off x="3632086" y="3113819"/>
            <a:ext cx="13300647"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3. Box</a:t>
            </a:r>
            <a:r>
              <a:rPr lang="en-US" b="true" sz="3300">
                <a:solidFill>
                  <a:srgbClr val="2C1410"/>
                </a:solidFill>
                <a:latin typeface="Ibarra Real Nova Bold"/>
                <a:ea typeface="Ibarra Real Nova Bold"/>
                <a:cs typeface="Ibarra Real Nova Bold"/>
                <a:sym typeface="Ibarra Real Nova Bold"/>
              </a:rPr>
              <a:t>p</a:t>
            </a:r>
            <a:r>
              <a:rPr lang="en-US" sz="3300" b="true">
                <a:solidFill>
                  <a:srgbClr val="2C1410"/>
                </a:solidFill>
                <a:latin typeface="Ibarra Real Nova Bold"/>
                <a:ea typeface="Ibarra Real Nova Bold"/>
                <a:cs typeface="Ibarra Real Nova Bold"/>
                <a:sym typeface="Ibarra Real Nova Bold"/>
              </a:rPr>
              <a:t>lot Distribusi Harga Properti berdasarkan Council Area</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6161053" y="4258724"/>
            <a:ext cx="8504133" cy="5229043"/>
          </a:xfrm>
          <a:custGeom>
            <a:avLst/>
            <a:gdLst/>
            <a:ahLst/>
            <a:cxnLst/>
            <a:rect r="r" b="b" t="t" l="l"/>
            <a:pathLst>
              <a:path h="5229043" w="8504133">
                <a:moveTo>
                  <a:pt x="0" y="0"/>
                </a:moveTo>
                <a:lnTo>
                  <a:pt x="8504133" y="0"/>
                </a:lnTo>
                <a:lnTo>
                  <a:pt x="8504133" y="5229042"/>
                </a:lnTo>
                <a:lnTo>
                  <a:pt x="0" y="5229042"/>
                </a:lnTo>
                <a:lnTo>
                  <a:pt x="0" y="0"/>
                </a:lnTo>
                <a:close/>
              </a:path>
            </a:pathLst>
          </a:custGeom>
          <a:blipFill>
            <a:blip r:embed="rId9"/>
            <a:stretch>
              <a:fillRect l="0" t="0" r="0" b="0"/>
            </a:stretch>
          </a:blipFill>
        </p:spPr>
      </p:sp>
      <p:sp>
        <p:nvSpPr>
          <p:cNvPr name="TextBox 12" id="12"/>
          <p:cNvSpPr txBox="true"/>
          <p:nvPr/>
        </p:nvSpPr>
        <p:spPr>
          <a:xfrm rot="0">
            <a:off x="3632086" y="3113819"/>
            <a:ext cx="13300647" cy="1144905"/>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4. Scatter Plot </a:t>
            </a:r>
            <a:r>
              <a:rPr lang="en-US" b="true" sz="3300">
                <a:solidFill>
                  <a:srgbClr val="2C1410"/>
                </a:solidFill>
                <a:latin typeface="Ibarra Real Nova Bold"/>
                <a:ea typeface="Ibarra Real Nova Bold"/>
                <a:cs typeface="Ibarra Real Nova Bold"/>
                <a:sym typeface="Ibarra Real Nova Bold"/>
              </a:rPr>
              <a:t>H</a:t>
            </a:r>
            <a:r>
              <a:rPr lang="en-US" sz="3300" b="true">
                <a:solidFill>
                  <a:srgbClr val="2C1410"/>
                </a:solidFill>
                <a:latin typeface="Ibarra Real Nova Bold"/>
                <a:ea typeface="Ibarra Real Nova Bold"/>
                <a:cs typeface="Ibarra Real Nova Bold"/>
                <a:sym typeface="Ibarra Real Nova Bold"/>
              </a:rPr>
              <a:t>ubungan </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n</a:t>
            </a:r>
            <a:r>
              <a:rPr lang="en-US" b="true" sz="3300">
                <a:solidFill>
                  <a:srgbClr val="2C1410"/>
                </a:solidFill>
                <a:latin typeface="Ibarra Real Nova Bold"/>
                <a:ea typeface="Ibarra Real Nova Bold"/>
                <a:cs typeface="Ibarra Real Nova Bold"/>
                <a:sym typeface="Ibarra Real Nova Bold"/>
              </a:rPr>
              <a:t>t</a:t>
            </a:r>
            <a:r>
              <a:rPr lang="en-US" sz="3300" b="true">
                <a:solidFill>
                  <a:srgbClr val="2C1410"/>
                </a:solidFill>
                <a:latin typeface="Ibarra Real Nova Bold"/>
                <a:ea typeface="Ibarra Real Nova Bold"/>
                <a:cs typeface="Ibarra Real Nova Bold"/>
                <a:sym typeface="Ibarra Real Nova Bold"/>
              </a:rPr>
              <a:t>ara Jar</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k dari Pusat Kota dan Harga Properti</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6110207" y="3894049"/>
            <a:ext cx="7874644" cy="5514623"/>
          </a:xfrm>
          <a:custGeom>
            <a:avLst/>
            <a:gdLst/>
            <a:ahLst/>
            <a:cxnLst/>
            <a:rect r="r" b="b" t="t" l="l"/>
            <a:pathLst>
              <a:path h="5514623" w="7874644">
                <a:moveTo>
                  <a:pt x="0" y="0"/>
                </a:moveTo>
                <a:lnTo>
                  <a:pt x="7874644" y="0"/>
                </a:lnTo>
                <a:lnTo>
                  <a:pt x="7874644" y="5514623"/>
                </a:lnTo>
                <a:lnTo>
                  <a:pt x="0" y="5514623"/>
                </a:lnTo>
                <a:lnTo>
                  <a:pt x="0" y="0"/>
                </a:lnTo>
                <a:close/>
              </a:path>
            </a:pathLst>
          </a:custGeom>
          <a:blipFill>
            <a:blip r:embed="rId9"/>
            <a:stretch>
              <a:fillRect l="0" t="0" r="0" b="0"/>
            </a:stretch>
          </a:blipFill>
        </p:spPr>
      </p:sp>
      <p:sp>
        <p:nvSpPr>
          <p:cNvPr name="TextBox 12" id="12"/>
          <p:cNvSpPr txBox="true"/>
          <p:nvPr/>
        </p:nvSpPr>
        <p:spPr>
          <a:xfrm rot="0">
            <a:off x="3632086" y="3113819"/>
            <a:ext cx="13300647"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5. Boxplot Perbandingan Harg</a:t>
            </a:r>
            <a:r>
              <a:rPr lang="en-US" b="true" sz="3300">
                <a:solidFill>
                  <a:srgbClr val="2C1410"/>
                </a:solidFill>
                <a:latin typeface="Ibarra Real Nova Bold"/>
                <a:ea typeface="Ibarra Real Nova Bold"/>
                <a:cs typeface="Ibarra Real Nova Bold"/>
                <a:sym typeface="Ibarra Real Nova Bold"/>
              </a:rPr>
              <a:t>a</a:t>
            </a:r>
            <a:r>
              <a:rPr lang="en-US" sz="3300" b="true">
                <a:solidFill>
                  <a:srgbClr val="2C1410"/>
                </a:solidFill>
                <a:latin typeface="Ibarra Real Nova Bold"/>
                <a:ea typeface="Ibarra Real Nova Bold"/>
                <a:cs typeface="Ibarra Real Nova Bold"/>
                <a:sym typeface="Ibarra Real Nova Bold"/>
              </a:rPr>
              <a:t> Properti berdasarkan Tipe Properti</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5213235" y="3715799"/>
            <a:ext cx="10138348" cy="5615476"/>
          </a:xfrm>
          <a:custGeom>
            <a:avLst/>
            <a:gdLst/>
            <a:ahLst/>
            <a:cxnLst/>
            <a:rect r="r" b="b" t="t" l="l"/>
            <a:pathLst>
              <a:path h="5615476" w="10138348">
                <a:moveTo>
                  <a:pt x="0" y="0"/>
                </a:moveTo>
                <a:lnTo>
                  <a:pt x="10138348" y="0"/>
                </a:lnTo>
                <a:lnTo>
                  <a:pt x="10138348" y="5615476"/>
                </a:lnTo>
                <a:lnTo>
                  <a:pt x="0" y="5615476"/>
                </a:lnTo>
                <a:lnTo>
                  <a:pt x="0" y="0"/>
                </a:lnTo>
                <a:close/>
              </a:path>
            </a:pathLst>
          </a:custGeom>
          <a:blipFill>
            <a:blip r:embed="rId9"/>
            <a:stretch>
              <a:fillRect l="0" t="0" r="0" b="0"/>
            </a:stretch>
          </a:blipFill>
        </p:spPr>
      </p:sp>
      <p:sp>
        <p:nvSpPr>
          <p:cNvPr name="TextBox 12" id="12"/>
          <p:cNvSpPr txBox="true"/>
          <p:nvPr/>
        </p:nvSpPr>
        <p:spPr>
          <a:xfrm rot="0">
            <a:off x="3632086" y="3113819"/>
            <a:ext cx="13300647"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6. Heatmap Korelasi antar Variabel Utama</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922" y="-1215478"/>
            <a:ext cx="8947402" cy="12591405"/>
          </a:xfrm>
          <a:custGeom>
            <a:avLst/>
            <a:gdLst/>
            <a:ahLst/>
            <a:cxnLst/>
            <a:rect r="r" b="b" t="t" l="l"/>
            <a:pathLst>
              <a:path h="12591405" w="8947402">
                <a:moveTo>
                  <a:pt x="0" y="0"/>
                </a:moveTo>
                <a:lnTo>
                  <a:pt x="8947402" y="0"/>
                </a:lnTo>
                <a:lnTo>
                  <a:pt x="8947402"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4052346" y="4130415"/>
            <a:ext cx="12721547" cy="4675169"/>
          </a:xfrm>
          <a:custGeom>
            <a:avLst/>
            <a:gdLst/>
            <a:ahLst/>
            <a:cxnLst/>
            <a:rect r="r" b="b" t="t" l="l"/>
            <a:pathLst>
              <a:path h="4675169" w="12721547">
                <a:moveTo>
                  <a:pt x="0" y="0"/>
                </a:moveTo>
                <a:lnTo>
                  <a:pt x="12721547" y="0"/>
                </a:lnTo>
                <a:lnTo>
                  <a:pt x="12721547" y="4675169"/>
                </a:lnTo>
                <a:lnTo>
                  <a:pt x="0" y="4675169"/>
                </a:lnTo>
                <a:lnTo>
                  <a:pt x="0" y="0"/>
                </a:lnTo>
                <a:close/>
              </a:path>
            </a:pathLst>
          </a:custGeom>
          <a:blipFill>
            <a:blip r:embed="rId9"/>
            <a:stretch>
              <a:fillRect l="0" t="0" r="0" b="0"/>
            </a:stretch>
          </a:blipFill>
        </p:spPr>
      </p:sp>
      <p:sp>
        <p:nvSpPr>
          <p:cNvPr name="TextBox 12" id="12"/>
          <p:cNvSpPr txBox="true"/>
          <p:nvPr/>
        </p:nvSpPr>
        <p:spPr>
          <a:xfrm rot="0">
            <a:off x="3632086" y="3113819"/>
            <a:ext cx="13300647"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7. Perbandingan Data Mentah dengan Data Bersih</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VISUALIZATION CLEAN DATA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18626"/>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518889" y="-487260"/>
            <a:ext cx="8947402" cy="12591405"/>
          </a:xfrm>
          <a:custGeom>
            <a:avLst/>
            <a:gdLst/>
            <a:ahLst/>
            <a:cxnLst/>
            <a:rect r="r" b="b" t="t" l="l"/>
            <a:pathLst>
              <a:path h="12591405" w="8947402">
                <a:moveTo>
                  <a:pt x="0" y="0"/>
                </a:moveTo>
                <a:lnTo>
                  <a:pt x="8947403" y="0"/>
                </a:lnTo>
                <a:lnTo>
                  <a:pt x="8947403" y="12591405"/>
                </a:lnTo>
                <a:lnTo>
                  <a:pt x="0" y="12591405"/>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3693438" y="258853"/>
            <a:ext cx="13439362" cy="4821371"/>
          </a:xfrm>
          <a:custGeom>
            <a:avLst/>
            <a:gdLst/>
            <a:ahLst/>
            <a:cxnLst/>
            <a:rect r="r" b="b" t="t" l="l"/>
            <a:pathLst>
              <a:path h="4821371" w="13439362">
                <a:moveTo>
                  <a:pt x="0" y="0"/>
                </a:moveTo>
                <a:lnTo>
                  <a:pt x="13439362" y="0"/>
                </a:lnTo>
                <a:lnTo>
                  <a:pt x="13439362" y="4821372"/>
                </a:lnTo>
                <a:lnTo>
                  <a:pt x="0" y="4821372"/>
                </a:lnTo>
                <a:lnTo>
                  <a:pt x="0" y="0"/>
                </a:lnTo>
                <a:close/>
              </a:path>
            </a:pathLst>
          </a:custGeom>
          <a:blipFill>
            <a:blip r:embed="rId9"/>
            <a:stretch>
              <a:fillRect l="0" t="0" r="0" b="0"/>
            </a:stretch>
          </a:blipFill>
        </p:spPr>
      </p:sp>
      <p:sp>
        <p:nvSpPr>
          <p:cNvPr name="Freeform 12" id="12"/>
          <p:cNvSpPr/>
          <p:nvPr/>
        </p:nvSpPr>
        <p:spPr>
          <a:xfrm flipH="false" flipV="false" rot="0">
            <a:off x="3693438" y="5401620"/>
            <a:ext cx="13439362" cy="4675533"/>
          </a:xfrm>
          <a:custGeom>
            <a:avLst/>
            <a:gdLst/>
            <a:ahLst/>
            <a:cxnLst/>
            <a:rect r="r" b="b" t="t" l="l"/>
            <a:pathLst>
              <a:path h="4675533" w="13439362">
                <a:moveTo>
                  <a:pt x="0" y="0"/>
                </a:moveTo>
                <a:lnTo>
                  <a:pt x="13439362" y="0"/>
                </a:lnTo>
                <a:lnTo>
                  <a:pt x="13439362" y="4675533"/>
                </a:lnTo>
                <a:lnTo>
                  <a:pt x="0" y="4675533"/>
                </a:lnTo>
                <a:lnTo>
                  <a:pt x="0" y="0"/>
                </a:lnTo>
                <a:close/>
              </a:path>
            </a:pathLst>
          </a:custGeom>
          <a:blipFill>
            <a:blip r:embed="rId10"/>
            <a:stretch>
              <a:fillRect l="0" t="-5511" r="0" b="-5511"/>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Freeform 11" id="11"/>
          <p:cNvSpPr/>
          <p:nvPr/>
        </p:nvSpPr>
        <p:spPr>
          <a:xfrm flipH="false" flipV="false" rot="0">
            <a:off x="11940173" y="4091437"/>
            <a:ext cx="6160470" cy="4504522"/>
          </a:xfrm>
          <a:custGeom>
            <a:avLst/>
            <a:gdLst/>
            <a:ahLst/>
            <a:cxnLst/>
            <a:rect r="r" b="b" t="t" l="l"/>
            <a:pathLst>
              <a:path h="4504522" w="6160470">
                <a:moveTo>
                  <a:pt x="0" y="0"/>
                </a:moveTo>
                <a:lnTo>
                  <a:pt x="6160470" y="0"/>
                </a:lnTo>
                <a:lnTo>
                  <a:pt x="6160470" y="4504522"/>
                </a:lnTo>
                <a:lnTo>
                  <a:pt x="0" y="4504522"/>
                </a:lnTo>
                <a:lnTo>
                  <a:pt x="0" y="0"/>
                </a:lnTo>
                <a:close/>
              </a:path>
            </a:pathLst>
          </a:custGeom>
          <a:blipFill>
            <a:blip r:embed="rId9"/>
            <a:stretch>
              <a:fillRect l="0" t="0" r="0" b="0"/>
            </a:stretch>
          </a:blipFill>
        </p:spPr>
      </p:sp>
      <p:sp>
        <p:nvSpPr>
          <p:cNvPr name="TextBox 12" id="12"/>
          <p:cNvSpPr txBox="true"/>
          <p:nvPr/>
        </p:nvSpPr>
        <p:spPr>
          <a:xfrm rot="0">
            <a:off x="3681504" y="3256711"/>
            <a:ext cx="6139799"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Feature Selection/Reduction</a:t>
            </a:r>
          </a:p>
        </p:txBody>
      </p:sp>
      <p:sp>
        <p:nvSpPr>
          <p:cNvPr name="TextBox 13" id="13"/>
          <p:cNvSpPr txBox="true"/>
          <p:nvPr/>
        </p:nvSpPr>
        <p:spPr>
          <a:xfrm rot="0">
            <a:off x="4231627" y="861760"/>
            <a:ext cx="11934101"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PREPROCESSING AND TECHNIQUES</a:t>
            </a:r>
          </a:p>
        </p:txBody>
      </p:sp>
      <p:sp>
        <p:nvSpPr>
          <p:cNvPr name="TextBox 14" id="14"/>
          <p:cNvSpPr txBox="true"/>
          <p:nvPr/>
        </p:nvSpPr>
        <p:spPr>
          <a:xfrm rot="0">
            <a:off x="3681504" y="4055745"/>
            <a:ext cx="7873655" cy="5033645"/>
          </a:xfrm>
          <a:prstGeom prst="rect">
            <a:avLst/>
          </a:prstGeom>
        </p:spPr>
        <p:txBody>
          <a:bodyPr anchor="t" rtlCol="false" tIns="0" lIns="0" bIns="0" rIns="0">
            <a:spAutoFit/>
          </a:bodyPr>
          <a:lstStyle/>
          <a:p>
            <a:pPr algn="just">
              <a:lnSpc>
                <a:spcPts val="4480"/>
              </a:lnSpc>
            </a:pPr>
            <a:r>
              <a:rPr lang="en-US" sz="3200">
                <a:solidFill>
                  <a:srgbClr val="2C1410"/>
                </a:solidFill>
                <a:latin typeface="Ibarra Real Nova"/>
                <a:ea typeface="Ibarra Real Nova"/>
                <a:cs typeface="Ibarra Real Nova"/>
                <a:sym typeface="Ibarra Real Nova"/>
              </a:rPr>
              <a:t>Feature selection atau feature reduction dengan PCA (Principal Component Analysis) digunakan untuk menyederhanakan data dengan mengurangi jumlah fitur tanpa menghilangkan informasi penting. Dari hasil yang ditunjukkan, terdapat 10 fitur numerik sebelum dilakukan PCA, dan diperoleh bahwa 8 komponen utama sudah mampu menjelaskan lebih dari 95% variasi data.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8014274" y="-125398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5313621" y="5128044"/>
            <a:ext cx="9206524" cy="2406745"/>
          </a:xfrm>
          <a:custGeom>
            <a:avLst/>
            <a:gdLst/>
            <a:ahLst/>
            <a:cxnLst/>
            <a:rect r="r" b="b" t="t" l="l"/>
            <a:pathLst>
              <a:path h="2406745" w="9206524">
                <a:moveTo>
                  <a:pt x="0" y="0"/>
                </a:moveTo>
                <a:lnTo>
                  <a:pt x="9206525" y="0"/>
                </a:lnTo>
                <a:lnTo>
                  <a:pt x="9206525" y="2406745"/>
                </a:lnTo>
                <a:lnTo>
                  <a:pt x="0" y="2406745"/>
                </a:lnTo>
                <a:lnTo>
                  <a:pt x="0" y="0"/>
                </a:lnTo>
                <a:close/>
              </a:path>
            </a:pathLst>
          </a:custGeom>
          <a:blipFill>
            <a:blip r:embed="rId9"/>
            <a:stretch>
              <a:fillRect l="0" t="0" r="0" b="0"/>
            </a:stretch>
          </a:blipFill>
        </p:spPr>
      </p:sp>
      <p:sp>
        <p:nvSpPr>
          <p:cNvPr name="TextBox 13" id="13"/>
          <p:cNvSpPr txBox="true"/>
          <p:nvPr/>
        </p:nvSpPr>
        <p:spPr>
          <a:xfrm rot="0">
            <a:off x="4887882" y="885825"/>
            <a:ext cx="10567742"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STATISTICAL ANALYSIS</a:t>
            </a:r>
          </a:p>
        </p:txBody>
      </p:sp>
      <p:sp>
        <p:nvSpPr>
          <p:cNvPr name="TextBox 14" id="14"/>
          <p:cNvSpPr txBox="true"/>
          <p:nvPr/>
        </p:nvSpPr>
        <p:spPr>
          <a:xfrm rot="0">
            <a:off x="4023305" y="2190140"/>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Uj</a:t>
            </a:r>
            <a:r>
              <a:rPr lang="en-US" sz="3300" b="true">
                <a:solidFill>
                  <a:srgbClr val="2C1410"/>
                </a:solidFill>
                <a:latin typeface="Ibarra Real Nova Bold"/>
                <a:ea typeface="Ibarra Real Nova Bold"/>
                <a:cs typeface="Ibarra Real Nova Bold"/>
                <a:sym typeface="Ibarra Real Nova Bold"/>
              </a:rPr>
              <a:t>i parametrik Pearson Correlation</a:t>
            </a:r>
          </a:p>
        </p:txBody>
      </p:sp>
      <p:sp>
        <p:nvSpPr>
          <p:cNvPr name="TextBox 15" id="15"/>
          <p:cNvSpPr txBox="true"/>
          <p:nvPr/>
        </p:nvSpPr>
        <p:spPr>
          <a:xfrm rot="0">
            <a:off x="4023305" y="2914451"/>
            <a:ext cx="12567651" cy="21240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Uji parametrik Pearson Correlation digunakan</a:t>
            </a:r>
            <a:r>
              <a:rPr lang="en-US" sz="3000">
                <a:solidFill>
                  <a:srgbClr val="2C1410"/>
                </a:solidFill>
                <a:latin typeface="Ibarra Real Nova"/>
                <a:ea typeface="Ibarra Real Nova"/>
                <a:cs typeface="Ibarra Real Nova"/>
                <a:sym typeface="Ibarra Real Nova"/>
              </a:rPr>
              <a:t> untuk mengetahui hubung</a:t>
            </a:r>
            <a:r>
              <a:rPr lang="en-US" sz="3000">
                <a:solidFill>
                  <a:srgbClr val="2C1410"/>
                </a:solidFill>
                <a:latin typeface="Ibarra Real Nova"/>
                <a:ea typeface="Ibarra Real Nova"/>
                <a:cs typeface="Ibarra Real Nova"/>
                <a:sym typeface="Ibarra Real Nova"/>
              </a:rPr>
              <a:t>an linier antara jarak rumah dari pusat kota (Distance) dan harga properti (Price). Data yang d</a:t>
            </a:r>
            <a:r>
              <a:rPr lang="en-US" sz="3000">
                <a:solidFill>
                  <a:srgbClr val="2C1410"/>
                </a:solidFill>
                <a:latin typeface="Ibarra Real Nova"/>
                <a:ea typeface="Ibarra Real Nova"/>
                <a:cs typeface="Ibarra Real Nova"/>
                <a:sym typeface="Ibarra Real Nova"/>
              </a:rPr>
              <a:t>igu</a:t>
            </a:r>
            <a:r>
              <a:rPr lang="en-US" sz="3000">
                <a:solidFill>
                  <a:srgbClr val="2C1410"/>
                </a:solidFill>
                <a:latin typeface="Ibarra Real Nova"/>
                <a:ea typeface="Ibarra Real Nova"/>
                <a:cs typeface="Ibarra Real Nova"/>
                <a:sym typeface="Ibarra Real Nova"/>
              </a:rPr>
              <a:t>nakan sudah</a:t>
            </a:r>
            <a:r>
              <a:rPr lang="en-US" sz="3000">
                <a:solidFill>
                  <a:srgbClr val="2C1410"/>
                </a:solidFill>
                <a:latin typeface="Ibarra Real Nova"/>
                <a:ea typeface="Ibarra Real Nova"/>
                <a:cs typeface="Ibarra Real Nova"/>
                <a:sym typeface="Ibarra Real Nova"/>
              </a:rPr>
              <a:t> melalui proses scaling agar nilai ekstrem tidak mempengaruhi hasil. </a:t>
            </a:r>
          </a:p>
        </p:txBody>
      </p:sp>
      <p:sp>
        <p:nvSpPr>
          <p:cNvPr name="TextBox 16" id="16"/>
          <p:cNvSpPr txBox="true"/>
          <p:nvPr/>
        </p:nvSpPr>
        <p:spPr>
          <a:xfrm rot="0">
            <a:off x="4023305" y="7667625"/>
            <a:ext cx="12567651" cy="15906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Hasil uji menunjukkan adany</a:t>
            </a:r>
            <a:r>
              <a:rPr lang="en-US" sz="3000">
                <a:solidFill>
                  <a:srgbClr val="2C1410"/>
                </a:solidFill>
                <a:latin typeface="Ibarra Real Nova"/>
                <a:ea typeface="Ibarra Real Nova"/>
                <a:cs typeface="Ibarra Real Nova"/>
                <a:sym typeface="Ibarra Real Nova"/>
              </a:rPr>
              <a:t>a hubung</a:t>
            </a:r>
            <a:r>
              <a:rPr lang="en-US" sz="3000">
                <a:solidFill>
                  <a:srgbClr val="2C1410"/>
                </a:solidFill>
                <a:latin typeface="Ibarra Real Nova"/>
                <a:ea typeface="Ibarra Real Nova"/>
                <a:cs typeface="Ibarra Real Nova"/>
                <a:sym typeface="Ibarra Real Nova"/>
              </a:rPr>
              <a:t>an negatif antara jarak rumah dan harga properti, artinya semakin jauh</a:t>
            </a:r>
            <a:r>
              <a:rPr lang="en-US" sz="3000">
                <a:solidFill>
                  <a:srgbClr val="2C1410"/>
                </a:solidFill>
                <a:latin typeface="Ibarra Real Nova"/>
                <a:ea typeface="Ibarra Real Nova"/>
                <a:cs typeface="Ibarra Real Nova"/>
                <a:sym typeface="Ibarra Real Nova"/>
              </a:rPr>
              <a:t> dari pusat kota, harga cenderung menurun.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8873605"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6272739" y="4733726"/>
            <a:ext cx="8810499" cy="2011601"/>
          </a:xfrm>
          <a:custGeom>
            <a:avLst/>
            <a:gdLst/>
            <a:ahLst/>
            <a:cxnLst/>
            <a:rect r="r" b="b" t="t" l="l"/>
            <a:pathLst>
              <a:path h="2011601" w="8810499">
                <a:moveTo>
                  <a:pt x="0" y="0"/>
                </a:moveTo>
                <a:lnTo>
                  <a:pt x="8810499" y="0"/>
                </a:lnTo>
                <a:lnTo>
                  <a:pt x="8810499" y="2011601"/>
                </a:lnTo>
                <a:lnTo>
                  <a:pt x="0" y="2011601"/>
                </a:lnTo>
                <a:lnTo>
                  <a:pt x="0" y="0"/>
                </a:lnTo>
                <a:close/>
              </a:path>
            </a:pathLst>
          </a:custGeom>
          <a:blipFill>
            <a:blip r:embed="rId9"/>
            <a:stretch>
              <a:fillRect l="0" t="0" r="0" b="0"/>
            </a:stretch>
          </a:blipFill>
        </p:spPr>
      </p:sp>
      <p:sp>
        <p:nvSpPr>
          <p:cNvPr name="TextBox 13" id="13"/>
          <p:cNvSpPr txBox="true"/>
          <p:nvPr/>
        </p:nvSpPr>
        <p:spPr>
          <a:xfrm rot="0">
            <a:off x="4887882" y="885825"/>
            <a:ext cx="10567742"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STATISTICAL ANALYSIS</a:t>
            </a:r>
          </a:p>
        </p:txBody>
      </p:sp>
      <p:sp>
        <p:nvSpPr>
          <p:cNvPr name="TextBox 14" id="14"/>
          <p:cNvSpPr txBox="true"/>
          <p:nvPr/>
        </p:nvSpPr>
        <p:spPr>
          <a:xfrm rot="0">
            <a:off x="4023305" y="2190140"/>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Uj</a:t>
            </a:r>
            <a:r>
              <a:rPr lang="en-US" sz="3300" b="true">
                <a:solidFill>
                  <a:srgbClr val="2C1410"/>
                </a:solidFill>
                <a:latin typeface="Ibarra Real Nova Bold"/>
                <a:ea typeface="Ibarra Real Nova Bold"/>
                <a:cs typeface="Ibarra Real Nova Bold"/>
                <a:sym typeface="Ibarra Real Nova Bold"/>
              </a:rPr>
              <a:t>i parametrik independent t-test</a:t>
            </a:r>
          </a:p>
        </p:txBody>
      </p:sp>
      <p:sp>
        <p:nvSpPr>
          <p:cNvPr name="TextBox 15" id="15"/>
          <p:cNvSpPr txBox="true"/>
          <p:nvPr/>
        </p:nvSpPr>
        <p:spPr>
          <a:xfrm rot="0">
            <a:off x="4023305" y="2914451"/>
            <a:ext cx="12567651" cy="15906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Uji parametrik independent t-test dibuat</a:t>
            </a:r>
            <a:r>
              <a:rPr lang="en-US" sz="3000">
                <a:solidFill>
                  <a:srgbClr val="2C1410"/>
                </a:solidFill>
                <a:latin typeface="Ibarra Real Nova"/>
                <a:ea typeface="Ibarra Real Nova"/>
                <a:cs typeface="Ibarra Real Nova"/>
                <a:sym typeface="Ibarra Real Nova"/>
              </a:rPr>
              <a:t> untuk membandingk</a:t>
            </a:r>
            <a:r>
              <a:rPr lang="en-US" sz="3000">
                <a:solidFill>
                  <a:srgbClr val="2C1410"/>
                </a:solidFill>
                <a:latin typeface="Ibarra Real Nova"/>
                <a:ea typeface="Ibarra Real Nova"/>
                <a:cs typeface="Ibarra Real Nova"/>
                <a:sym typeface="Ibarra Real Nova"/>
              </a:rPr>
              <a:t>an rata-rata harga properti antara dua jenis bangunan: house (h) dan unit (u). Data yang d</a:t>
            </a:r>
            <a:r>
              <a:rPr lang="en-US" sz="3000">
                <a:solidFill>
                  <a:srgbClr val="2C1410"/>
                </a:solidFill>
                <a:latin typeface="Ibarra Real Nova"/>
                <a:ea typeface="Ibarra Real Nova"/>
                <a:cs typeface="Ibarra Real Nova"/>
                <a:sym typeface="Ibarra Real Nova"/>
              </a:rPr>
              <a:t>igu</a:t>
            </a:r>
            <a:r>
              <a:rPr lang="en-US" sz="3000">
                <a:solidFill>
                  <a:srgbClr val="2C1410"/>
                </a:solidFill>
                <a:latin typeface="Ibarra Real Nova"/>
                <a:ea typeface="Ibarra Real Nova"/>
                <a:cs typeface="Ibarra Real Nova"/>
                <a:sym typeface="Ibarra Real Nova"/>
              </a:rPr>
              <a:t>nakan sudah</a:t>
            </a:r>
            <a:r>
              <a:rPr lang="en-US" sz="3000">
                <a:solidFill>
                  <a:srgbClr val="2C1410"/>
                </a:solidFill>
                <a:latin typeface="Ibarra Real Nova"/>
                <a:ea typeface="Ibarra Real Nova"/>
                <a:cs typeface="Ibarra Real Nova"/>
                <a:sym typeface="Ibarra Real Nova"/>
              </a:rPr>
              <a:t> dibersihkan dari missing value dan outlier. </a:t>
            </a:r>
          </a:p>
        </p:txBody>
      </p:sp>
      <p:sp>
        <p:nvSpPr>
          <p:cNvPr name="TextBox 16" id="16"/>
          <p:cNvSpPr txBox="true"/>
          <p:nvPr/>
        </p:nvSpPr>
        <p:spPr>
          <a:xfrm rot="0">
            <a:off x="4202404" y="6916777"/>
            <a:ext cx="12567651" cy="21240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Hasil uji menunjukkan apakah rata-rat</a:t>
            </a:r>
            <a:r>
              <a:rPr lang="en-US" sz="3000">
                <a:solidFill>
                  <a:srgbClr val="2C1410"/>
                </a:solidFill>
                <a:latin typeface="Ibarra Real Nova"/>
                <a:ea typeface="Ibarra Real Nova"/>
                <a:cs typeface="Ibarra Real Nova"/>
                <a:sym typeface="Ibarra Real Nova"/>
              </a:rPr>
              <a:t>a harg</a:t>
            </a:r>
            <a:r>
              <a:rPr lang="en-US" sz="3000">
                <a:solidFill>
                  <a:srgbClr val="2C1410"/>
                </a:solidFill>
                <a:latin typeface="Ibarra Real Nova"/>
                <a:ea typeface="Ibarra Real Nova"/>
                <a:cs typeface="Ibarra Real Nova"/>
                <a:sym typeface="Ibarra Real Nova"/>
              </a:rPr>
              <a:t>a house dan unit berbeda secara signifikan. Jika p-value &lt; 0,05, berarti perbedaan rata-rata harga memang signifikan</a:t>
            </a:r>
            <a:r>
              <a:rPr lang="en-US" sz="3000">
                <a:solidFill>
                  <a:srgbClr val="2C1410"/>
                </a:solidFill>
                <a:latin typeface="Ibarra Real Nova"/>
                <a:ea typeface="Ibarra Real Nova"/>
                <a:cs typeface="Ibarra Real Nova"/>
                <a:sym typeface="Ibarra Real Nova"/>
              </a:rPr>
              <a:t> secara statistik, sehingga jenis properti berpengaruh terhadap harga jual.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640223" y="-121547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7"/>
            <a:stretch>
              <a:fillRect l="0" t="0" r="0" b="0"/>
            </a:stretch>
          </a:blipFill>
        </p:spPr>
      </p:sp>
      <p:sp>
        <p:nvSpPr>
          <p:cNvPr name="Freeform 11" id="11"/>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8"/>
            <a:stretch>
              <a:fillRect l="0" t="0" r="0" b="0"/>
            </a:stretch>
          </a:blipFill>
        </p:spPr>
      </p:sp>
      <p:sp>
        <p:nvSpPr>
          <p:cNvPr name="TextBox 12" id="12"/>
          <p:cNvSpPr txBox="true"/>
          <p:nvPr/>
        </p:nvSpPr>
        <p:spPr>
          <a:xfrm rot="0">
            <a:off x="4653135" y="1595185"/>
            <a:ext cx="11934101"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TUJUAN </a:t>
            </a:r>
          </a:p>
        </p:txBody>
      </p:sp>
      <p:sp>
        <p:nvSpPr>
          <p:cNvPr name="TextBox 13" id="13"/>
          <p:cNvSpPr txBox="true"/>
          <p:nvPr/>
        </p:nvSpPr>
        <p:spPr>
          <a:xfrm rot="0">
            <a:off x="4399049" y="3050605"/>
            <a:ext cx="12533684" cy="5718810"/>
          </a:xfrm>
          <a:prstGeom prst="rect">
            <a:avLst/>
          </a:prstGeom>
        </p:spPr>
        <p:txBody>
          <a:bodyPr anchor="t" rtlCol="false" tIns="0" lIns="0" bIns="0" rIns="0">
            <a:spAutoFit/>
          </a:bodyPr>
          <a:lstStyle/>
          <a:p>
            <a:pPr algn="l">
              <a:lnSpc>
                <a:spcPts val="5040"/>
              </a:lnSpc>
            </a:pPr>
            <a:r>
              <a:rPr lang="en-US" sz="3600">
                <a:solidFill>
                  <a:srgbClr val="2C1410"/>
                </a:solidFill>
                <a:latin typeface="Ibarra Real Nova"/>
                <a:ea typeface="Ibarra Real Nova"/>
                <a:cs typeface="Ibarra Real Nova"/>
                <a:sym typeface="Ibarra Real Nova"/>
              </a:rPr>
              <a:t>1. Menganalisis faktor-faktor yang memengaruhi harga rumah di Melbourne </a:t>
            </a:r>
          </a:p>
          <a:p>
            <a:pPr algn="l">
              <a:lnSpc>
                <a:spcPts val="5040"/>
              </a:lnSpc>
            </a:pPr>
          </a:p>
          <a:p>
            <a:pPr algn="l">
              <a:lnSpc>
                <a:spcPts val="5040"/>
              </a:lnSpc>
            </a:pPr>
            <a:r>
              <a:rPr lang="en-US" sz="3600">
                <a:solidFill>
                  <a:srgbClr val="2C1410"/>
                </a:solidFill>
                <a:latin typeface="Ibarra Real Nova"/>
                <a:ea typeface="Ibarra Real Nova"/>
                <a:cs typeface="Ibarra Real Nova"/>
                <a:sym typeface="Ibarra Real Nova"/>
              </a:rPr>
              <a:t>2. Melakukan pengolahan, pembersihan, dan visualisasi data menggunakan python</a:t>
            </a:r>
          </a:p>
          <a:p>
            <a:pPr algn="l">
              <a:lnSpc>
                <a:spcPts val="5040"/>
              </a:lnSpc>
            </a:pPr>
          </a:p>
          <a:p>
            <a:pPr algn="l">
              <a:lnSpc>
                <a:spcPts val="5040"/>
              </a:lnSpc>
            </a:pPr>
            <a:r>
              <a:rPr lang="en-US" sz="3600">
                <a:solidFill>
                  <a:srgbClr val="2C1410"/>
                </a:solidFill>
                <a:latin typeface="Ibarra Real Nova"/>
                <a:ea typeface="Ibarra Real Nova"/>
                <a:cs typeface="Ibarra Real Nova"/>
                <a:sym typeface="Ibarra Real Nova"/>
              </a:rPr>
              <a:t>3. Menyajikan hasil analisis melaui grafik dan uji statistik untuk menemukan hubungan antar variabel.</a:t>
            </a:r>
          </a:p>
          <a:p>
            <a:pPr algn="l">
              <a:lnSpc>
                <a:spcPts val="504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8873605"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5681358" y="4539338"/>
            <a:ext cx="8980791" cy="2241717"/>
          </a:xfrm>
          <a:custGeom>
            <a:avLst/>
            <a:gdLst/>
            <a:ahLst/>
            <a:cxnLst/>
            <a:rect r="r" b="b" t="t" l="l"/>
            <a:pathLst>
              <a:path h="2241717" w="8980791">
                <a:moveTo>
                  <a:pt x="0" y="0"/>
                </a:moveTo>
                <a:lnTo>
                  <a:pt x="8980791" y="0"/>
                </a:lnTo>
                <a:lnTo>
                  <a:pt x="8980791" y="2241717"/>
                </a:lnTo>
                <a:lnTo>
                  <a:pt x="0" y="2241717"/>
                </a:lnTo>
                <a:lnTo>
                  <a:pt x="0" y="0"/>
                </a:lnTo>
                <a:close/>
              </a:path>
            </a:pathLst>
          </a:custGeom>
          <a:blipFill>
            <a:blip r:embed="rId9"/>
            <a:stretch>
              <a:fillRect l="0" t="0" r="0" b="0"/>
            </a:stretch>
          </a:blipFill>
        </p:spPr>
      </p:sp>
      <p:sp>
        <p:nvSpPr>
          <p:cNvPr name="TextBox 13" id="13"/>
          <p:cNvSpPr txBox="true"/>
          <p:nvPr/>
        </p:nvSpPr>
        <p:spPr>
          <a:xfrm rot="0">
            <a:off x="5202359" y="861826"/>
            <a:ext cx="10567742"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STATISTICAL ANALYSIS</a:t>
            </a:r>
          </a:p>
        </p:txBody>
      </p:sp>
      <p:sp>
        <p:nvSpPr>
          <p:cNvPr name="TextBox 14" id="14"/>
          <p:cNvSpPr txBox="true"/>
          <p:nvPr/>
        </p:nvSpPr>
        <p:spPr>
          <a:xfrm rot="0">
            <a:off x="4023305" y="2171348"/>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Uj</a:t>
            </a:r>
            <a:r>
              <a:rPr lang="en-US" sz="3300" b="true">
                <a:solidFill>
                  <a:srgbClr val="2C1410"/>
                </a:solidFill>
                <a:latin typeface="Ibarra Real Nova Bold"/>
                <a:ea typeface="Ibarra Real Nova Bold"/>
                <a:cs typeface="Ibarra Real Nova Bold"/>
                <a:sym typeface="Ibarra Real Nova Bold"/>
              </a:rPr>
              <a:t>i non-parametrik Mann–Whitney U Test</a:t>
            </a:r>
          </a:p>
        </p:txBody>
      </p:sp>
      <p:sp>
        <p:nvSpPr>
          <p:cNvPr name="TextBox 15" id="15"/>
          <p:cNvSpPr txBox="true"/>
          <p:nvPr/>
        </p:nvSpPr>
        <p:spPr>
          <a:xfrm rot="0">
            <a:off x="4023305" y="2855293"/>
            <a:ext cx="12567651" cy="15906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Uji non-parametrik Mann–Whitney U Test </a:t>
            </a:r>
            <a:r>
              <a:rPr lang="en-US" sz="3000">
                <a:solidFill>
                  <a:srgbClr val="2C1410"/>
                </a:solidFill>
                <a:latin typeface="Ibarra Real Nova"/>
                <a:ea typeface="Ibarra Real Nova"/>
                <a:cs typeface="Ibarra Real Nova"/>
                <a:sym typeface="Ibarra Real Nova"/>
              </a:rPr>
              <a:t>merupak</a:t>
            </a:r>
            <a:r>
              <a:rPr lang="en-US" sz="3000">
                <a:solidFill>
                  <a:srgbClr val="2C1410"/>
                </a:solidFill>
                <a:latin typeface="Ibarra Real Nova"/>
                <a:ea typeface="Ibarra Real Nova"/>
                <a:cs typeface="Ibarra Real Nova"/>
                <a:sym typeface="Ibarra Real Nova"/>
              </a:rPr>
              <a:t>an alternatif dari t-test ketika data tidak berdistribusi normal. Uji ini digunakan untuk melihat apakah</a:t>
            </a:r>
            <a:r>
              <a:rPr lang="en-US" sz="3000">
                <a:solidFill>
                  <a:srgbClr val="2C1410"/>
                </a:solidFill>
                <a:latin typeface="Ibarra Real Nova"/>
                <a:ea typeface="Ibarra Real Nova"/>
                <a:cs typeface="Ibarra Real Nova"/>
                <a:sym typeface="Ibarra Real Nova"/>
              </a:rPr>
              <a:t> distribusi harga properti berbeda antara house (h) dan unit (u)</a:t>
            </a:r>
          </a:p>
        </p:txBody>
      </p:sp>
      <p:sp>
        <p:nvSpPr>
          <p:cNvPr name="TextBox 16" id="16"/>
          <p:cNvSpPr txBox="true"/>
          <p:nvPr/>
        </p:nvSpPr>
        <p:spPr>
          <a:xfrm rot="0">
            <a:off x="3957972" y="6714380"/>
            <a:ext cx="13218526" cy="26574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Hasil uji menunjukkan apakah distribusi</a:t>
            </a:r>
            <a:r>
              <a:rPr lang="en-US" sz="3000">
                <a:solidFill>
                  <a:srgbClr val="2C1410"/>
                </a:solidFill>
                <a:latin typeface="Ibarra Real Nova"/>
                <a:ea typeface="Ibarra Real Nova"/>
                <a:cs typeface="Ibarra Real Nova"/>
                <a:sym typeface="Ibarra Real Nova"/>
              </a:rPr>
              <a:t> harg</a:t>
            </a:r>
            <a:r>
              <a:rPr lang="en-US" sz="3000">
                <a:solidFill>
                  <a:srgbClr val="2C1410"/>
                </a:solidFill>
                <a:latin typeface="Ibarra Real Nova"/>
                <a:ea typeface="Ibarra Real Nova"/>
                <a:cs typeface="Ibarra Real Nova"/>
                <a:sym typeface="Ibarra Real Nova"/>
              </a:rPr>
              <a:t>a house dan unit berbeda secara signifikan. Jika p-value &lt; 0,05, perbedaan tersebut signifikan secara statistik. Effect size (r) memberikan gambaran besarnya perbedaan secara praktis: nilai kecil (&lt;0,3) menandakan perbedaan signifikan</a:t>
            </a:r>
            <a:r>
              <a:rPr lang="en-US" sz="3000">
                <a:solidFill>
                  <a:srgbClr val="2C1410"/>
                </a:solidFill>
                <a:latin typeface="Ibarra Real Nova"/>
                <a:ea typeface="Ibarra Real Nova"/>
                <a:cs typeface="Ibarra Real Nova"/>
                <a:sym typeface="Ibarra Real Nova"/>
              </a:rPr>
              <a:t> secara statistik tetapi dampaknya relatif kecil, sedangkan nilai lebih besar menunjukkan pengaruh yang lebih kuat.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8873605"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4531543" y="5128044"/>
            <a:ext cx="11301259" cy="2302632"/>
          </a:xfrm>
          <a:custGeom>
            <a:avLst/>
            <a:gdLst/>
            <a:ahLst/>
            <a:cxnLst/>
            <a:rect r="r" b="b" t="t" l="l"/>
            <a:pathLst>
              <a:path h="2302632" w="11301259">
                <a:moveTo>
                  <a:pt x="0" y="0"/>
                </a:moveTo>
                <a:lnTo>
                  <a:pt x="11301259" y="0"/>
                </a:lnTo>
                <a:lnTo>
                  <a:pt x="11301259" y="2302631"/>
                </a:lnTo>
                <a:lnTo>
                  <a:pt x="0" y="2302631"/>
                </a:lnTo>
                <a:lnTo>
                  <a:pt x="0" y="0"/>
                </a:lnTo>
                <a:close/>
              </a:path>
            </a:pathLst>
          </a:custGeom>
          <a:blipFill>
            <a:blip r:embed="rId9"/>
            <a:stretch>
              <a:fillRect l="0" t="0" r="0" b="0"/>
            </a:stretch>
          </a:blipFill>
        </p:spPr>
      </p:sp>
      <p:sp>
        <p:nvSpPr>
          <p:cNvPr name="TextBox 13" id="13"/>
          <p:cNvSpPr txBox="true"/>
          <p:nvPr/>
        </p:nvSpPr>
        <p:spPr>
          <a:xfrm rot="0">
            <a:off x="5202359" y="861826"/>
            <a:ext cx="10567742"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STATISTICAL ANALYSIS</a:t>
            </a:r>
          </a:p>
        </p:txBody>
      </p:sp>
      <p:sp>
        <p:nvSpPr>
          <p:cNvPr name="TextBox 14" id="14"/>
          <p:cNvSpPr txBox="true"/>
          <p:nvPr/>
        </p:nvSpPr>
        <p:spPr>
          <a:xfrm rot="0">
            <a:off x="4023305" y="2171348"/>
            <a:ext cx="12296896" cy="563880"/>
          </a:xfrm>
          <a:prstGeom prst="rect">
            <a:avLst/>
          </a:prstGeom>
        </p:spPr>
        <p:txBody>
          <a:bodyPr anchor="t" rtlCol="false" tIns="0" lIns="0" bIns="0" rIns="0">
            <a:spAutoFit/>
          </a:bodyPr>
          <a:lstStyle/>
          <a:p>
            <a:pPr algn="just">
              <a:lnSpc>
                <a:spcPts val="4620"/>
              </a:lnSpc>
            </a:pPr>
            <a:r>
              <a:rPr lang="en-US" sz="3300" b="true">
                <a:solidFill>
                  <a:srgbClr val="2C1410"/>
                </a:solidFill>
                <a:latin typeface="Ibarra Real Nova Bold"/>
                <a:ea typeface="Ibarra Real Nova Bold"/>
                <a:cs typeface="Ibarra Real Nova Bold"/>
                <a:sym typeface="Ibarra Real Nova Bold"/>
              </a:rPr>
              <a:t>Uj</a:t>
            </a:r>
            <a:r>
              <a:rPr lang="en-US" sz="3300" b="true">
                <a:solidFill>
                  <a:srgbClr val="2C1410"/>
                </a:solidFill>
                <a:latin typeface="Ibarra Real Nova Bold"/>
                <a:ea typeface="Ibarra Real Nova Bold"/>
                <a:cs typeface="Ibarra Real Nova Bold"/>
                <a:sym typeface="Ibarra Real Nova Bold"/>
              </a:rPr>
              <a:t>i non-parametrik Spearman Rank Correlation</a:t>
            </a:r>
          </a:p>
        </p:txBody>
      </p:sp>
      <p:sp>
        <p:nvSpPr>
          <p:cNvPr name="TextBox 15" id="15"/>
          <p:cNvSpPr txBox="true"/>
          <p:nvPr/>
        </p:nvSpPr>
        <p:spPr>
          <a:xfrm rot="0">
            <a:off x="3773389" y="2855293"/>
            <a:ext cx="12817568" cy="21240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merupakan alternatif dari Pearson Correlation, khususnya untuk data yang tidak berdistribusi normal atau tidak memiliki hubungan linier. Uji ini mengukur hubungan monotonik antara jarak rumah dari pusat kota (Distance) dan harga properti (Price) menggunakan koefisien rho (ρ). </a:t>
            </a:r>
          </a:p>
        </p:txBody>
      </p:sp>
      <p:sp>
        <p:nvSpPr>
          <p:cNvPr name="TextBox 16" id="16"/>
          <p:cNvSpPr txBox="true"/>
          <p:nvPr/>
        </p:nvSpPr>
        <p:spPr>
          <a:xfrm rot="0">
            <a:off x="4040774" y="7587265"/>
            <a:ext cx="13218526" cy="1590675"/>
          </a:xfrm>
          <a:prstGeom prst="rect">
            <a:avLst/>
          </a:prstGeom>
        </p:spPr>
        <p:txBody>
          <a:bodyPr anchor="t" rtlCol="false" tIns="0" lIns="0" bIns="0" rIns="0">
            <a:spAutoFit/>
          </a:bodyPr>
          <a:lstStyle/>
          <a:p>
            <a:pPr algn="just">
              <a:lnSpc>
                <a:spcPts val="4200"/>
              </a:lnSpc>
            </a:pPr>
            <a:r>
              <a:rPr lang="en-US" sz="3000">
                <a:solidFill>
                  <a:srgbClr val="2C1410"/>
                </a:solidFill>
                <a:latin typeface="Ibarra Real Nova"/>
                <a:ea typeface="Ibarra Real Nova"/>
                <a:cs typeface="Ibarra Real Nova"/>
                <a:sym typeface="Ibarra Real Nova"/>
              </a:rPr>
              <a:t>Hasil uji menunjukkan hubungan negatif antara Distance dan Price, artinya semakin jauh rumah dari pusat kota, harga cenderung menurun. Nilai absolut rho menunjukkan kekuatan hubungan, yang dalam kasus ini tergolong sedang.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8873605" y="-125398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514387" y="4355319"/>
            <a:ext cx="6780336" cy="5331040"/>
          </a:xfrm>
          <a:custGeom>
            <a:avLst/>
            <a:gdLst/>
            <a:ahLst/>
            <a:cxnLst/>
            <a:rect r="r" b="b" t="t" l="l"/>
            <a:pathLst>
              <a:path h="5331040" w="6780336">
                <a:moveTo>
                  <a:pt x="0" y="0"/>
                </a:moveTo>
                <a:lnTo>
                  <a:pt x="6780336" y="0"/>
                </a:lnTo>
                <a:lnTo>
                  <a:pt x="6780336" y="5331039"/>
                </a:lnTo>
                <a:lnTo>
                  <a:pt x="0" y="5331039"/>
                </a:lnTo>
                <a:lnTo>
                  <a:pt x="0" y="0"/>
                </a:lnTo>
                <a:close/>
              </a:path>
            </a:pathLst>
          </a:custGeom>
          <a:blipFill>
            <a:blip r:embed="rId7"/>
            <a:stretch>
              <a:fillRect l="0" t="0" r="0" b="0"/>
            </a:stretch>
          </a:blipFill>
        </p:spPr>
      </p:sp>
      <p:sp>
        <p:nvSpPr>
          <p:cNvPr name="Freeform 11" id="11"/>
          <p:cNvSpPr/>
          <p:nvPr/>
        </p:nvSpPr>
        <p:spPr>
          <a:xfrm flipH="false" flipV="false" rot="-485985">
            <a:off x="211063" y="2195723"/>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TextBox 12" id="12"/>
          <p:cNvSpPr txBox="true"/>
          <p:nvPr/>
        </p:nvSpPr>
        <p:spPr>
          <a:xfrm rot="0">
            <a:off x="5202359" y="861826"/>
            <a:ext cx="10567742"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STATISTICAL ANALYSIS</a:t>
            </a:r>
          </a:p>
        </p:txBody>
      </p:sp>
      <p:sp>
        <p:nvSpPr>
          <p:cNvPr name="TextBox 13" id="13"/>
          <p:cNvSpPr txBox="true"/>
          <p:nvPr/>
        </p:nvSpPr>
        <p:spPr>
          <a:xfrm rot="0">
            <a:off x="4579858" y="2438743"/>
            <a:ext cx="12596640" cy="6391275"/>
          </a:xfrm>
          <a:prstGeom prst="rect">
            <a:avLst/>
          </a:prstGeom>
        </p:spPr>
        <p:txBody>
          <a:bodyPr anchor="t" rtlCol="false" tIns="0" lIns="0" bIns="0" rIns="0">
            <a:spAutoFit/>
          </a:bodyPr>
          <a:lstStyle/>
          <a:p>
            <a:pPr algn="just">
              <a:lnSpc>
                <a:spcPts val="4200"/>
              </a:lnSpc>
            </a:pPr>
            <a:r>
              <a:rPr lang="en-US" sz="3000" b="true">
                <a:solidFill>
                  <a:srgbClr val="2C1410"/>
                </a:solidFill>
                <a:latin typeface="Ibarra Real Nova Bold"/>
                <a:ea typeface="Ibarra Real Nova Bold"/>
                <a:cs typeface="Ibarra Real Nova Bold"/>
                <a:sym typeface="Ibarra Real Nova Bold"/>
              </a:rPr>
              <a:t>Implikasi Hasil</a:t>
            </a:r>
          </a:p>
          <a:p>
            <a:pPr algn="just">
              <a:lnSpc>
                <a:spcPts val="4200"/>
              </a:lnSpc>
            </a:pPr>
            <a:r>
              <a:rPr lang="en-US" sz="3000">
                <a:solidFill>
                  <a:srgbClr val="2C1410"/>
                </a:solidFill>
                <a:latin typeface="Ibarra Real Nova"/>
                <a:ea typeface="Ibarra Real Nova"/>
                <a:cs typeface="Ibarra Real Nova"/>
                <a:sym typeface="Ibarra Real Nova"/>
              </a:rPr>
              <a:t> Dari seluruh hasil visualisasi dan uji statistik, dapat disimpulkan bahwa:</a:t>
            </a:r>
          </a:p>
          <a:p>
            <a:pPr algn="just" marL="647700" indent="-323850" lvl="1">
              <a:lnSpc>
                <a:spcPts val="4200"/>
              </a:lnSpc>
              <a:buFont typeface="Arial"/>
              <a:buChar char="•"/>
            </a:pPr>
            <a:r>
              <a:rPr lang="en-US" sz="3000">
                <a:solidFill>
                  <a:srgbClr val="2C1410"/>
                </a:solidFill>
                <a:latin typeface="Ibarra Real Nova"/>
                <a:ea typeface="Ibarra Real Nova"/>
                <a:cs typeface="Ibarra Real Nova"/>
                <a:sym typeface="Ibarra Real Nova"/>
              </a:rPr>
              <a:t>Variabel Distance memiliki pengaruh negatif yang signifikan terhadap Price.</a:t>
            </a:r>
          </a:p>
          <a:p>
            <a:pPr algn="just" marL="647700" indent="-323850" lvl="1">
              <a:lnSpc>
                <a:spcPts val="4200"/>
              </a:lnSpc>
              <a:buFont typeface="Arial"/>
              <a:buChar char="•"/>
            </a:pPr>
            <a:r>
              <a:rPr lang="en-US" sz="3000">
                <a:solidFill>
                  <a:srgbClr val="2C1410"/>
                </a:solidFill>
                <a:latin typeface="Ibarra Real Nova"/>
                <a:ea typeface="Ibarra Real Nova"/>
                <a:cs typeface="Ibarra Real Nova"/>
                <a:sym typeface="Ibarra Real Nova"/>
              </a:rPr>
              <a:t>Variabel BuildingArea dan Rooms berpengaruh positif terhadap harga properti.</a:t>
            </a:r>
          </a:p>
          <a:p>
            <a:pPr algn="just" marL="647700" indent="-323850" lvl="1">
              <a:lnSpc>
                <a:spcPts val="4200"/>
              </a:lnSpc>
              <a:buFont typeface="Arial"/>
              <a:buChar char="•"/>
            </a:pPr>
            <a:r>
              <a:rPr lang="en-US" sz="3000">
                <a:solidFill>
                  <a:srgbClr val="2C1410"/>
                </a:solidFill>
                <a:latin typeface="Ibarra Real Nova"/>
                <a:ea typeface="Ibarra Real Nova"/>
                <a:cs typeface="Ibarra Real Nova"/>
                <a:sym typeface="Ibarra Real Nova"/>
              </a:rPr>
              <a:t>Jenis properti (Type) memberikan perbedaan harga yang nyata antara house, unit, dan townhouse.</a:t>
            </a:r>
          </a:p>
          <a:p>
            <a:pPr algn="just">
              <a:lnSpc>
                <a:spcPts val="4200"/>
              </a:lnSpc>
            </a:pPr>
            <a:r>
              <a:rPr lang="en-US" sz="3000">
                <a:solidFill>
                  <a:srgbClr val="2C1410"/>
                </a:solidFill>
                <a:latin typeface="Ibarra Real Nova"/>
                <a:ea typeface="Ibarra Real Nova"/>
                <a:cs typeface="Ibarra Real Nova"/>
                <a:sym typeface="Ibarra Real Nova"/>
              </a:rPr>
              <a:t>Secara keseluruhan, hasil menunjukkan bahwa proses pembersihan data berjalan efektif dan menghasilkan dataset yang valid untuk analisis, dengan pola hubungan yang jelas, konsisten, dan signifikan secara statistik.</a:t>
            </a:r>
          </a:p>
          <a:p>
            <a:pPr algn="just">
              <a:lnSpc>
                <a:spcPts val="420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933358" y="-1152203"/>
            <a:ext cx="8947402" cy="12591405"/>
          </a:xfrm>
          <a:custGeom>
            <a:avLst/>
            <a:gdLst/>
            <a:ahLst/>
            <a:cxnLst/>
            <a:rect r="r" b="b" t="t" l="l"/>
            <a:pathLst>
              <a:path h="12591405" w="8947402">
                <a:moveTo>
                  <a:pt x="8947403" y="0"/>
                </a:moveTo>
                <a:lnTo>
                  <a:pt x="0" y="0"/>
                </a:lnTo>
                <a:lnTo>
                  <a:pt x="0" y="12591406"/>
                </a:lnTo>
                <a:lnTo>
                  <a:pt x="8947403" y="12591406"/>
                </a:lnTo>
                <a:lnTo>
                  <a:pt x="8947403"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446069" y="1400822"/>
            <a:ext cx="11934101" cy="1236345"/>
          </a:xfrm>
          <a:prstGeom prst="rect">
            <a:avLst/>
          </a:prstGeom>
        </p:spPr>
        <p:txBody>
          <a:bodyPr anchor="t" rtlCol="false" tIns="0" lIns="0" bIns="0" rIns="0">
            <a:spAutoFit/>
          </a:bodyPr>
          <a:lstStyle/>
          <a:p>
            <a:pPr algn="ctr">
              <a:lnSpc>
                <a:spcPts val="10080"/>
              </a:lnSpc>
            </a:pPr>
            <a:r>
              <a:rPr lang="en-US" b="true" sz="7200">
                <a:solidFill>
                  <a:srgbClr val="2C1410"/>
                </a:solidFill>
                <a:latin typeface="Philosopher Bold"/>
                <a:ea typeface="Philosopher Bold"/>
                <a:cs typeface="Philosopher Bold"/>
                <a:sym typeface="Philosopher Bold"/>
              </a:rPr>
              <a:t>KESIMPULAN</a:t>
            </a:r>
          </a:p>
        </p:txBody>
      </p:sp>
      <p:sp>
        <p:nvSpPr>
          <p:cNvPr name="Freeform 11" id="11"/>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TextBox 12" id="12"/>
          <p:cNvSpPr txBox="true"/>
          <p:nvPr/>
        </p:nvSpPr>
        <p:spPr>
          <a:xfrm rot="0">
            <a:off x="3975320" y="2570492"/>
            <a:ext cx="12875599" cy="5718810"/>
          </a:xfrm>
          <a:prstGeom prst="rect">
            <a:avLst/>
          </a:prstGeom>
        </p:spPr>
        <p:txBody>
          <a:bodyPr anchor="t" rtlCol="false" tIns="0" lIns="0" bIns="0" rIns="0">
            <a:spAutoFit/>
          </a:bodyPr>
          <a:lstStyle/>
          <a:p>
            <a:pPr algn="just">
              <a:lnSpc>
                <a:spcPts val="5040"/>
              </a:lnSpc>
            </a:pPr>
            <a:r>
              <a:rPr lang="en-US" sz="3600">
                <a:solidFill>
                  <a:srgbClr val="2C1410"/>
                </a:solidFill>
                <a:latin typeface="Ibarra Real Nova"/>
                <a:ea typeface="Ibarra Real Nova"/>
                <a:cs typeface="Ibarra Real Nova"/>
                <a:sym typeface="Ibarra Real Nova"/>
              </a:rPr>
              <a:t>Setelah dilakukan pembersihan data, dataset properti Melbourne menjadi lebih bersih dan siap untuk analisis. Hasil analisis menunjukkan bahwa luas bangunan dan jumlah kamar berpengaruh positif terhadap harga rumah, sedangkan jarak dari pusat kota berpengaruh negatif. Selain itu, tipe properti juga memengaruhi harga, di mana house memiliki harga tertinggi dan unit terendah. Dengan demikian, jarak, luas bangunan, dan tipe properti merupakan faktor utama yang menentukan harga rumah di Melbourne.</a:t>
            </a:r>
          </a:p>
        </p:txBody>
      </p:sp>
      <p:sp>
        <p:nvSpPr>
          <p:cNvPr name="Freeform 13" id="13"/>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7DBC2"/>
        </a:solidFill>
      </p:bgPr>
    </p:bg>
    <p:spTree>
      <p:nvGrpSpPr>
        <p:cNvPr id="1" name=""/>
        <p:cNvGrpSpPr/>
        <p:nvPr/>
      </p:nvGrpSpPr>
      <p:grpSpPr>
        <a:xfrm>
          <a:off x="0" y="0"/>
          <a:ext cx="0" cy="0"/>
          <a:chOff x="0" y="0"/>
          <a:chExt cx="0" cy="0"/>
        </a:xfrm>
      </p:grpSpPr>
      <p:sp>
        <p:nvSpPr>
          <p:cNvPr name="Freeform 2" id="2"/>
          <p:cNvSpPr/>
          <p:nvPr/>
        </p:nvSpPr>
        <p:spPr>
          <a:xfrm flipH="false" flipV="false" rot="501203">
            <a:off x="11034046" y="-1223491"/>
            <a:ext cx="8023860" cy="8229600"/>
          </a:xfrm>
          <a:custGeom>
            <a:avLst/>
            <a:gdLst/>
            <a:ahLst/>
            <a:cxnLst/>
            <a:rect r="r" b="b" t="t" l="l"/>
            <a:pathLst>
              <a:path h="8229600" w="8023860">
                <a:moveTo>
                  <a:pt x="0" y="0"/>
                </a:moveTo>
                <a:lnTo>
                  <a:pt x="8023860" y="0"/>
                </a:lnTo>
                <a:lnTo>
                  <a:pt x="802386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405549">
            <a:off x="9931651" y="3654753"/>
            <a:ext cx="9883402" cy="4422822"/>
          </a:xfrm>
          <a:custGeom>
            <a:avLst/>
            <a:gdLst/>
            <a:ahLst/>
            <a:cxnLst/>
            <a:rect r="r" b="b" t="t" l="l"/>
            <a:pathLst>
              <a:path h="4422822" w="9883402">
                <a:moveTo>
                  <a:pt x="0" y="0"/>
                </a:moveTo>
                <a:lnTo>
                  <a:pt x="9883402" y="0"/>
                </a:lnTo>
                <a:lnTo>
                  <a:pt x="9883402" y="4422822"/>
                </a:lnTo>
                <a:lnTo>
                  <a:pt x="0" y="4422822"/>
                </a:lnTo>
                <a:lnTo>
                  <a:pt x="0" y="0"/>
                </a:lnTo>
                <a:close/>
              </a:path>
            </a:pathLst>
          </a:custGeom>
          <a:blipFill>
            <a:blip r:embed="rId3"/>
            <a:stretch>
              <a:fillRect l="0" t="0" r="0" b="0"/>
            </a:stretch>
          </a:blipFill>
        </p:spPr>
      </p:sp>
      <p:sp>
        <p:nvSpPr>
          <p:cNvPr name="Freeform 4" id="4"/>
          <p:cNvSpPr/>
          <p:nvPr/>
        </p:nvSpPr>
        <p:spPr>
          <a:xfrm flipH="false" flipV="false" rot="652999">
            <a:off x="-528105" y="-1930938"/>
            <a:ext cx="4644388" cy="8109249"/>
          </a:xfrm>
          <a:custGeom>
            <a:avLst/>
            <a:gdLst/>
            <a:ahLst/>
            <a:cxnLst/>
            <a:rect r="r" b="b" t="t" l="l"/>
            <a:pathLst>
              <a:path h="8109249" w="4644388">
                <a:moveTo>
                  <a:pt x="0" y="0"/>
                </a:moveTo>
                <a:lnTo>
                  <a:pt x="4644388" y="0"/>
                </a:lnTo>
                <a:lnTo>
                  <a:pt x="4644388" y="8109249"/>
                </a:lnTo>
                <a:lnTo>
                  <a:pt x="0" y="8109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5959">
            <a:off x="1050407"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2854152" y="-1167659"/>
            <a:ext cx="8947402" cy="12591405"/>
          </a:xfrm>
          <a:custGeom>
            <a:avLst/>
            <a:gdLst/>
            <a:ahLst/>
            <a:cxnLst/>
            <a:rect r="r" b="b" t="t" l="l"/>
            <a:pathLst>
              <a:path h="12591405" w="8947402">
                <a:moveTo>
                  <a:pt x="0" y="0"/>
                </a:moveTo>
                <a:lnTo>
                  <a:pt x="8947402" y="0"/>
                </a:lnTo>
                <a:lnTo>
                  <a:pt x="8947402" y="12591406"/>
                </a:lnTo>
                <a:lnTo>
                  <a:pt x="0" y="12591406"/>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5397347">
            <a:off x="4273122" y="-1215478"/>
            <a:ext cx="8947402" cy="12591405"/>
          </a:xfrm>
          <a:custGeom>
            <a:avLst/>
            <a:gdLst/>
            <a:ahLst/>
            <a:cxnLst/>
            <a:rect r="r" b="b" t="t" l="l"/>
            <a:pathLst>
              <a:path h="12591405" w="8947402">
                <a:moveTo>
                  <a:pt x="8947403" y="0"/>
                </a:moveTo>
                <a:lnTo>
                  <a:pt x="0" y="0"/>
                </a:lnTo>
                <a:lnTo>
                  <a:pt x="0" y="12591405"/>
                </a:lnTo>
                <a:lnTo>
                  <a:pt x="8947403" y="12591405"/>
                </a:lnTo>
                <a:lnTo>
                  <a:pt x="8947403"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054391" y="6168707"/>
            <a:ext cx="5060334" cy="3896457"/>
          </a:xfrm>
          <a:custGeom>
            <a:avLst/>
            <a:gdLst/>
            <a:ahLst/>
            <a:cxnLst/>
            <a:rect r="r" b="b" t="t" l="l"/>
            <a:pathLst>
              <a:path h="3896457" w="5060334">
                <a:moveTo>
                  <a:pt x="0" y="0"/>
                </a:moveTo>
                <a:lnTo>
                  <a:pt x="5060334" y="0"/>
                </a:lnTo>
                <a:lnTo>
                  <a:pt x="5060334" y="3896457"/>
                </a:lnTo>
                <a:lnTo>
                  <a:pt x="0" y="3896457"/>
                </a:lnTo>
                <a:lnTo>
                  <a:pt x="0" y="0"/>
                </a:lnTo>
                <a:close/>
              </a:path>
            </a:pathLst>
          </a:custGeom>
          <a:blipFill>
            <a:blip r:embed="rId8"/>
            <a:stretch>
              <a:fillRect l="0" t="0" r="0" b="0"/>
            </a:stretch>
          </a:blipFill>
        </p:spPr>
      </p:sp>
      <p:sp>
        <p:nvSpPr>
          <p:cNvPr name="Freeform 11" id="11"/>
          <p:cNvSpPr/>
          <p:nvPr/>
        </p:nvSpPr>
        <p:spPr>
          <a:xfrm flipH="false" flipV="false" rot="795876">
            <a:off x="-1056699" y="8718049"/>
            <a:ext cx="5608065" cy="3168557"/>
          </a:xfrm>
          <a:custGeom>
            <a:avLst/>
            <a:gdLst/>
            <a:ahLst/>
            <a:cxnLst/>
            <a:rect r="r" b="b" t="t" l="l"/>
            <a:pathLst>
              <a:path h="3168557" w="5608065">
                <a:moveTo>
                  <a:pt x="0" y="0"/>
                </a:moveTo>
                <a:lnTo>
                  <a:pt x="5608065" y="0"/>
                </a:lnTo>
                <a:lnTo>
                  <a:pt x="5608065" y="3168557"/>
                </a:lnTo>
                <a:lnTo>
                  <a:pt x="0" y="3168557"/>
                </a:lnTo>
                <a:lnTo>
                  <a:pt x="0" y="0"/>
                </a:lnTo>
                <a:close/>
              </a:path>
            </a:pathLst>
          </a:custGeom>
          <a:blipFill>
            <a:blip r:embed="rId9"/>
            <a:stretch>
              <a:fillRect l="0" t="0" r="0" b="0"/>
            </a:stretch>
          </a:blipFill>
        </p:spPr>
      </p:sp>
      <p:sp>
        <p:nvSpPr>
          <p:cNvPr name="Freeform 12" id="12"/>
          <p:cNvSpPr/>
          <p:nvPr/>
        </p:nvSpPr>
        <p:spPr>
          <a:xfrm flipH="false" flipV="false" rot="-844274">
            <a:off x="-2382233" y="2432916"/>
            <a:ext cx="3611280" cy="8649773"/>
          </a:xfrm>
          <a:custGeom>
            <a:avLst/>
            <a:gdLst/>
            <a:ahLst/>
            <a:cxnLst/>
            <a:rect r="r" b="b" t="t" l="l"/>
            <a:pathLst>
              <a:path h="8649773" w="3611280">
                <a:moveTo>
                  <a:pt x="0" y="0"/>
                </a:moveTo>
                <a:lnTo>
                  <a:pt x="3611280" y="0"/>
                </a:lnTo>
                <a:lnTo>
                  <a:pt x="3611280" y="8649773"/>
                </a:lnTo>
                <a:lnTo>
                  <a:pt x="0" y="8649773"/>
                </a:lnTo>
                <a:lnTo>
                  <a:pt x="0" y="0"/>
                </a:lnTo>
                <a:close/>
              </a:path>
            </a:pathLst>
          </a:custGeom>
          <a:blipFill>
            <a:blip r:embed="rId10"/>
            <a:stretch>
              <a:fillRect l="0" t="0" r="0" b="0"/>
            </a:stretch>
          </a:blipFill>
        </p:spPr>
      </p:sp>
      <p:sp>
        <p:nvSpPr>
          <p:cNvPr name="TextBox 13" id="13"/>
          <p:cNvSpPr txBox="true"/>
          <p:nvPr/>
        </p:nvSpPr>
        <p:spPr>
          <a:xfrm rot="0">
            <a:off x="1747334" y="3979012"/>
            <a:ext cx="12597369" cy="2059939"/>
          </a:xfrm>
          <a:prstGeom prst="rect">
            <a:avLst/>
          </a:prstGeom>
        </p:spPr>
        <p:txBody>
          <a:bodyPr anchor="t" rtlCol="false" tIns="0" lIns="0" bIns="0" rIns="0">
            <a:spAutoFit/>
          </a:bodyPr>
          <a:lstStyle/>
          <a:p>
            <a:pPr algn="ctr">
              <a:lnSpc>
                <a:spcPts val="16660"/>
              </a:lnSpc>
            </a:pPr>
            <a:r>
              <a:rPr lang="en-US" b="true" sz="11900">
                <a:solidFill>
                  <a:srgbClr val="2C1410"/>
                </a:solidFill>
                <a:latin typeface="Philosopher Bold"/>
                <a:ea typeface="Philosopher Bold"/>
                <a:cs typeface="Philosopher Bold"/>
                <a:sym typeface="Philosopher Bold"/>
              </a:rPr>
              <a:t>THANK YOU</a:t>
            </a:r>
          </a:p>
        </p:txBody>
      </p:sp>
      <p:sp>
        <p:nvSpPr>
          <p:cNvPr name="Freeform 14" id="14"/>
          <p:cNvSpPr/>
          <p:nvPr/>
        </p:nvSpPr>
        <p:spPr>
          <a:xfrm flipH="false" flipV="false" rot="475964">
            <a:off x="15545872" y="1125878"/>
            <a:ext cx="1509022" cy="3932306"/>
          </a:xfrm>
          <a:custGeom>
            <a:avLst/>
            <a:gdLst/>
            <a:ahLst/>
            <a:cxnLst/>
            <a:rect r="r" b="b" t="t" l="l"/>
            <a:pathLst>
              <a:path h="3932306" w="1509022">
                <a:moveTo>
                  <a:pt x="0" y="0"/>
                </a:moveTo>
                <a:lnTo>
                  <a:pt x="1509022" y="0"/>
                </a:lnTo>
                <a:lnTo>
                  <a:pt x="1509022" y="3932306"/>
                </a:lnTo>
                <a:lnTo>
                  <a:pt x="0" y="3932306"/>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2"/>
            <a:stretch>
              <a:fillRect l="0" t="0" r="0" b="0"/>
            </a:stretch>
          </a:blipFill>
        </p:spPr>
      </p:sp>
      <p:sp>
        <p:nvSpPr>
          <p:cNvPr name="Freeform 3" id="3"/>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706448" y="1269073"/>
            <a:ext cx="10736250"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RUMUSAN MASALAH </a:t>
            </a:r>
          </a:p>
        </p:txBody>
      </p:sp>
      <p:sp>
        <p:nvSpPr>
          <p:cNvPr name="Freeform 10" id="10"/>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TextBox 11" id="11"/>
          <p:cNvSpPr txBox="true"/>
          <p:nvPr/>
        </p:nvSpPr>
        <p:spPr>
          <a:xfrm rot="0">
            <a:off x="5023956" y="2656170"/>
            <a:ext cx="12235344" cy="6356985"/>
          </a:xfrm>
          <a:prstGeom prst="rect">
            <a:avLst/>
          </a:prstGeom>
        </p:spPr>
        <p:txBody>
          <a:bodyPr anchor="t" rtlCol="false" tIns="0" lIns="0" bIns="0" rIns="0">
            <a:spAutoFit/>
          </a:bodyPr>
          <a:lstStyle/>
          <a:p>
            <a:pPr algn="l">
              <a:lnSpc>
                <a:spcPts val="5040"/>
              </a:lnSpc>
            </a:pPr>
            <a:r>
              <a:rPr lang="en-US" sz="3600">
                <a:solidFill>
                  <a:srgbClr val="2C1410"/>
                </a:solidFill>
                <a:latin typeface="Ibarra Real Nova"/>
                <a:ea typeface="Ibarra Real Nova"/>
                <a:cs typeface="Ibarra Real Nova"/>
                <a:sym typeface="Ibarra Real Nova"/>
              </a:rPr>
              <a:t>1. Faktor-faktor apa saja yang berpengaruh terhadap harga rumah di Melbourne?</a:t>
            </a:r>
          </a:p>
          <a:p>
            <a:pPr algn="l">
              <a:lnSpc>
                <a:spcPts val="5040"/>
              </a:lnSpc>
            </a:pPr>
          </a:p>
          <a:p>
            <a:pPr algn="l">
              <a:lnSpc>
                <a:spcPts val="5040"/>
              </a:lnSpc>
            </a:pPr>
            <a:r>
              <a:rPr lang="en-US" sz="3600">
                <a:solidFill>
                  <a:srgbClr val="2C1410"/>
                </a:solidFill>
                <a:latin typeface="Ibarra Real Nova"/>
                <a:ea typeface="Ibarra Real Nova"/>
                <a:cs typeface="Ibarra Real Nova"/>
                <a:sym typeface="Ibarra Real Nova"/>
              </a:rPr>
              <a:t>2. Bagaimana proses pengolahan dan visualisasi data dapat membantu memahami pola dalam dataset?</a:t>
            </a:r>
          </a:p>
          <a:p>
            <a:pPr algn="l">
              <a:lnSpc>
                <a:spcPts val="5040"/>
              </a:lnSpc>
            </a:pPr>
          </a:p>
          <a:p>
            <a:pPr algn="l">
              <a:lnSpc>
                <a:spcPts val="5040"/>
              </a:lnSpc>
            </a:pPr>
            <a:r>
              <a:rPr lang="en-US" sz="3600">
                <a:solidFill>
                  <a:srgbClr val="2C1410"/>
                </a:solidFill>
                <a:latin typeface="Ibarra Real Nova"/>
                <a:ea typeface="Ibarra Real Nova"/>
                <a:cs typeface="Ibarra Real Nova"/>
                <a:sym typeface="Ibarra Real Nova"/>
              </a:rPr>
              <a:t>3. jenis uji statistik apa yang dapat diunakan untuk mengidentifikasi hubungan antar variabel dalam data properti tersebut?</a:t>
            </a:r>
          </a:p>
          <a:p>
            <a:pPr algn="l">
              <a:lnSpc>
                <a:spcPts val="5040"/>
              </a:lnSpc>
            </a:pPr>
          </a:p>
        </p:txBody>
      </p:sp>
      <p:sp>
        <p:nvSpPr>
          <p:cNvPr name="Freeform 12" id="12"/>
          <p:cNvSpPr/>
          <p:nvPr/>
        </p:nvSpPr>
        <p:spPr>
          <a:xfrm flipH="false" flipV="false" rot="223152">
            <a:off x="-2272556" y="4466933"/>
            <a:ext cx="6780336" cy="5331040"/>
          </a:xfrm>
          <a:custGeom>
            <a:avLst/>
            <a:gdLst/>
            <a:ahLst/>
            <a:cxnLst/>
            <a:rect r="r" b="b" t="t" l="l"/>
            <a:pathLst>
              <a:path h="5331040" w="6780336">
                <a:moveTo>
                  <a:pt x="0" y="0"/>
                </a:moveTo>
                <a:lnTo>
                  <a:pt x="6780336" y="0"/>
                </a:lnTo>
                <a:lnTo>
                  <a:pt x="6780336" y="5331040"/>
                </a:lnTo>
                <a:lnTo>
                  <a:pt x="0" y="5331040"/>
                </a:lnTo>
                <a:lnTo>
                  <a:pt x="0" y="0"/>
                </a:lnTo>
                <a:close/>
              </a:path>
            </a:pathLst>
          </a:custGeom>
          <a:blipFill>
            <a:blip r:embed="rId7"/>
            <a:stretch>
              <a:fillRect l="0" t="0" r="0" b="0"/>
            </a:stretch>
          </a:blipFill>
        </p:spPr>
      </p:sp>
      <p:sp>
        <p:nvSpPr>
          <p:cNvPr name="Freeform 13" id="13"/>
          <p:cNvSpPr/>
          <p:nvPr/>
        </p:nvSpPr>
        <p:spPr>
          <a:xfrm flipH="false" flipV="false" rot="-485985">
            <a:off x="712251" y="2310658"/>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90619"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1" id="11"/>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2" id="12"/>
          <p:cNvSpPr txBox="true"/>
          <p:nvPr/>
        </p:nvSpPr>
        <p:spPr>
          <a:xfrm rot="0">
            <a:off x="6569300" y="1880935"/>
            <a:ext cx="8537178"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COLLECTION</a:t>
            </a:r>
          </a:p>
        </p:txBody>
      </p:sp>
      <p:sp>
        <p:nvSpPr>
          <p:cNvPr name="TextBox 13" id="13"/>
          <p:cNvSpPr txBox="true"/>
          <p:nvPr/>
        </p:nvSpPr>
        <p:spPr>
          <a:xfrm rot="0">
            <a:off x="4416477" y="3849896"/>
            <a:ext cx="12842823" cy="5080635"/>
          </a:xfrm>
          <a:prstGeom prst="rect">
            <a:avLst/>
          </a:prstGeom>
        </p:spPr>
        <p:txBody>
          <a:bodyPr anchor="t" rtlCol="false" tIns="0" lIns="0" bIns="0" rIns="0">
            <a:spAutoFit/>
          </a:bodyPr>
          <a:lstStyle/>
          <a:p>
            <a:pPr algn="just">
              <a:lnSpc>
                <a:spcPts val="5040"/>
              </a:lnSpc>
            </a:pPr>
            <a:r>
              <a:rPr lang="en-US" sz="3600">
                <a:solidFill>
                  <a:srgbClr val="2C1410"/>
                </a:solidFill>
                <a:latin typeface="Ibarra Real Nova"/>
                <a:ea typeface="Ibarra Real Nova"/>
                <a:cs typeface="Ibarra Real Nova"/>
                <a:sym typeface="Ibarra Real Nova"/>
              </a:rPr>
              <a:t>Dataset yang digunakan dalam penelitian ini bernama melb_data.csv (Melbourne Housing Snapshot). Dataset ini diambil dari sumber terbuka di platform Kaggle. Dataset ini memiliki sekitar 13.000 baris data (rows) dan 21 kolom (features).</a:t>
            </a:r>
          </a:p>
          <a:p>
            <a:pPr algn="just">
              <a:lnSpc>
                <a:spcPts val="5040"/>
              </a:lnSpc>
            </a:pPr>
          </a:p>
          <a:p>
            <a:pPr algn="just">
              <a:lnSpc>
                <a:spcPts val="5040"/>
              </a:lnSpc>
            </a:pPr>
            <a:r>
              <a:rPr lang="en-US" sz="3600">
                <a:solidFill>
                  <a:srgbClr val="2C1410"/>
                </a:solidFill>
                <a:latin typeface="Ibarra Real Nova"/>
                <a:ea typeface="Ibarra Real Nova"/>
                <a:cs typeface="Ibarra Real Nova"/>
                <a:sym typeface="Ibarra Real Nova"/>
              </a:rPr>
              <a:t>link: https://www.kaggle.com/datasets/dansbecker/melbourne-housing-snapshot</a:t>
            </a:r>
          </a:p>
          <a:p>
            <a:pPr algn="just">
              <a:lnSpc>
                <a:spcPts val="50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90619"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1" id="11"/>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2" id="12"/>
          <p:cNvSpPr txBox="true"/>
          <p:nvPr/>
        </p:nvSpPr>
        <p:spPr>
          <a:xfrm rot="0">
            <a:off x="6569300" y="1880935"/>
            <a:ext cx="8537178"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DATA COLLECTION</a:t>
            </a:r>
          </a:p>
        </p:txBody>
      </p:sp>
      <p:sp>
        <p:nvSpPr>
          <p:cNvPr name="TextBox 13" id="13"/>
          <p:cNvSpPr txBox="true"/>
          <p:nvPr/>
        </p:nvSpPr>
        <p:spPr>
          <a:xfrm rot="0">
            <a:off x="4231627" y="3256711"/>
            <a:ext cx="12842823" cy="5718810"/>
          </a:xfrm>
          <a:prstGeom prst="rect">
            <a:avLst/>
          </a:prstGeom>
        </p:spPr>
        <p:txBody>
          <a:bodyPr anchor="t" rtlCol="false" tIns="0" lIns="0" bIns="0" rIns="0">
            <a:spAutoFit/>
          </a:bodyPr>
          <a:lstStyle/>
          <a:p>
            <a:pPr algn="just">
              <a:lnSpc>
                <a:spcPts val="5040"/>
              </a:lnSpc>
            </a:pPr>
            <a:r>
              <a:rPr lang="en-US" sz="3600">
                <a:solidFill>
                  <a:srgbClr val="2C1410"/>
                </a:solidFill>
                <a:latin typeface="Ibarra Real Nova"/>
                <a:ea typeface="Ibarra Real Nova"/>
                <a:cs typeface="Ibarra Real Nova"/>
                <a:sym typeface="Ibarra Real Nova"/>
              </a:rPr>
              <a:t>Alasan pemilihan dataset ini adalah:</a:t>
            </a:r>
          </a:p>
          <a:p>
            <a:pPr algn="just" marL="777240" indent="-388620" lvl="1">
              <a:lnSpc>
                <a:spcPts val="5040"/>
              </a:lnSpc>
              <a:buAutoNum type="arabicPeriod" startAt="1"/>
            </a:pPr>
            <a:r>
              <a:rPr lang="en-US" sz="3600">
                <a:solidFill>
                  <a:srgbClr val="2C1410"/>
                </a:solidFill>
                <a:latin typeface="Ibarra Real Nova"/>
                <a:ea typeface="Ibarra Real Nova"/>
                <a:cs typeface="Ibarra Real Nova"/>
                <a:sym typeface="Ibarra Real Nova"/>
              </a:rPr>
              <a:t>Dataset bersifat nyata (real data), bukan data dummy atau hasil simulasi.</a:t>
            </a:r>
          </a:p>
          <a:p>
            <a:pPr algn="just" marL="777240" indent="-388620" lvl="1">
              <a:lnSpc>
                <a:spcPts val="5040"/>
              </a:lnSpc>
              <a:buAutoNum type="arabicPeriod" startAt="1"/>
            </a:pPr>
            <a:r>
              <a:rPr lang="en-US" sz="3600">
                <a:solidFill>
                  <a:srgbClr val="2C1410"/>
                </a:solidFill>
                <a:latin typeface="Ibarra Real Nova"/>
                <a:ea typeface="Ibarra Real Nova"/>
                <a:cs typeface="Ibarra Real Nova"/>
                <a:sym typeface="Ibarra Real Nova"/>
              </a:rPr>
              <a:t>Memiliki banyak variabel yang relevan, seperti harga properti, luas tanah, luas bangunan, lokasi, dan tipe properti, sehingga dapat digunakan untuk berbagai jenis analisis.</a:t>
            </a:r>
          </a:p>
          <a:p>
            <a:pPr algn="just" marL="777240" indent="-388620" lvl="1">
              <a:lnSpc>
                <a:spcPts val="5040"/>
              </a:lnSpc>
              <a:buAutoNum type="arabicPeriod" startAt="1"/>
            </a:pPr>
            <a:r>
              <a:rPr lang="en-US" sz="3600">
                <a:solidFill>
                  <a:srgbClr val="2C1410"/>
                </a:solidFill>
                <a:latin typeface="Ibarra Real Nova"/>
                <a:ea typeface="Ibarra Real Nova"/>
                <a:cs typeface="Ibarra Real Nova"/>
                <a:sym typeface="Ibarra Real Nova"/>
              </a:rPr>
              <a:t>Dataset mudah diakses dan dapat diolah menggunakan bahasa pemrograman Python tanpa proses scraping tambahan.</a:t>
            </a:r>
          </a:p>
          <a:p>
            <a:pPr algn="just">
              <a:lnSpc>
                <a:spcPts val="50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464109">
            <a:off x="-1839834" y="294007"/>
            <a:ext cx="9883402" cy="4422822"/>
          </a:xfrm>
          <a:custGeom>
            <a:avLst/>
            <a:gdLst/>
            <a:ahLst/>
            <a:cxnLst/>
            <a:rect r="r" b="b" t="t" l="l"/>
            <a:pathLst>
              <a:path h="4422822" w="9883402">
                <a:moveTo>
                  <a:pt x="0" y="0"/>
                </a:moveTo>
                <a:lnTo>
                  <a:pt x="9883401" y="0"/>
                </a:lnTo>
                <a:lnTo>
                  <a:pt x="9883401" y="4422822"/>
                </a:lnTo>
                <a:lnTo>
                  <a:pt x="0" y="4422822"/>
                </a:lnTo>
                <a:lnTo>
                  <a:pt x="0" y="0"/>
                </a:lnTo>
                <a:close/>
              </a:path>
            </a:pathLst>
          </a:custGeom>
          <a:blipFill>
            <a:blip r:embed="rId2"/>
            <a:stretch>
              <a:fillRect l="0" t="0" r="0" b="0"/>
            </a:stretch>
          </a:blipFill>
        </p:spPr>
      </p:sp>
      <p:sp>
        <p:nvSpPr>
          <p:cNvPr name="Freeform 3" id="3"/>
          <p:cNvSpPr/>
          <p:nvPr/>
        </p:nvSpPr>
        <p:spPr>
          <a:xfrm flipH="false" flipV="false" rot="791601">
            <a:off x="12820915" y="-808398"/>
            <a:ext cx="6492604" cy="3668321"/>
          </a:xfrm>
          <a:custGeom>
            <a:avLst/>
            <a:gdLst/>
            <a:ahLst/>
            <a:cxnLst/>
            <a:rect r="r" b="b" t="t" l="l"/>
            <a:pathLst>
              <a:path h="3668321" w="6492604">
                <a:moveTo>
                  <a:pt x="0" y="0"/>
                </a:moveTo>
                <a:lnTo>
                  <a:pt x="6492604" y="0"/>
                </a:lnTo>
                <a:lnTo>
                  <a:pt x="6492604" y="3668321"/>
                </a:lnTo>
                <a:lnTo>
                  <a:pt x="0" y="3668321"/>
                </a:lnTo>
                <a:lnTo>
                  <a:pt x="0" y="0"/>
                </a:lnTo>
                <a:close/>
              </a:path>
            </a:pathLst>
          </a:custGeom>
          <a:blipFill>
            <a:blip r:embed="rId3"/>
            <a:stretch>
              <a:fillRect l="0" t="0" r="0" b="0"/>
            </a:stretch>
          </a:blipFill>
        </p:spPr>
      </p:sp>
      <p:grpSp>
        <p:nvGrpSpPr>
          <p:cNvPr name="Group 4" id="4"/>
          <p:cNvGrpSpPr/>
          <p:nvPr/>
        </p:nvGrpSpPr>
        <p:grpSpPr>
          <a:xfrm rot="-15959">
            <a:off x="3490619" y="595585"/>
            <a:ext cx="13991222" cy="9095830"/>
            <a:chOff x="0" y="0"/>
            <a:chExt cx="812800" cy="528409"/>
          </a:xfrm>
        </p:grpSpPr>
        <p:sp>
          <p:nvSpPr>
            <p:cNvPr name="Freeform 5" id="5"/>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6" id="6"/>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397347">
            <a:off x="5294363"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5397347">
            <a:off x="6713334" y="-1215478"/>
            <a:ext cx="8947402" cy="12591405"/>
          </a:xfrm>
          <a:custGeom>
            <a:avLst/>
            <a:gdLst/>
            <a:ahLst/>
            <a:cxnLst/>
            <a:rect r="r" b="b" t="t" l="l"/>
            <a:pathLst>
              <a:path h="12591405" w="8947402">
                <a:moveTo>
                  <a:pt x="8947402" y="0"/>
                </a:moveTo>
                <a:lnTo>
                  <a:pt x="0" y="0"/>
                </a:lnTo>
                <a:lnTo>
                  <a:pt x="0" y="12591405"/>
                </a:lnTo>
                <a:lnTo>
                  <a:pt x="8947402" y="12591405"/>
                </a:lnTo>
                <a:lnTo>
                  <a:pt x="894740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23046">
            <a:off x="15437896" y="8488851"/>
            <a:ext cx="3477205" cy="2121095"/>
          </a:xfrm>
          <a:custGeom>
            <a:avLst/>
            <a:gdLst/>
            <a:ahLst/>
            <a:cxnLst/>
            <a:rect r="r" b="b" t="t" l="l"/>
            <a:pathLst>
              <a:path h="2121095" w="3477205">
                <a:moveTo>
                  <a:pt x="0" y="0"/>
                </a:moveTo>
                <a:lnTo>
                  <a:pt x="3477205" y="0"/>
                </a:lnTo>
                <a:lnTo>
                  <a:pt x="3477205" y="2121095"/>
                </a:lnTo>
                <a:lnTo>
                  <a:pt x="0" y="2121095"/>
                </a:lnTo>
                <a:lnTo>
                  <a:pt x="0" y="0"/>
                </a:lnTo>
                <a:close/>
              </a:path>
            </a:pathLst>
          </a:custGeom>
          <a:blipFill>
            <a:blip r:embed="rId6"/>
            <a:stretch>
              <a:fillRect l="0" t="0" r="0" b="0"/>
            </a:stretch>
          </a:blipFill>
        </p:spPr>
      </p:sp>
      <p:sp>
        <p:nvSpPr>
          <p:cNvPr name="Freeform 10" id="10"/>
          <p:cNvSpPr/>
          <p:nvPr/>
        </p:nvSpPr>
        <p:spPr>
          <a:xfrm flipH="false" flipV="false" rot="223152">
            <a:off x="-2272556" y="4466933"/>
            <a:ext cx="6780336" cy="5331040"/>
          </a:xfrm>
          <a:custGeom>
            <a:avLst/>
            <a:gdLst/>
            <a:ahLst/>
            <a:cxnLst/>
            <a:rect r="r" b="b" t="t" l="l"/>
            <a:pathLst>
              <a:path h="5331040" w="6780336">
                <a:moveTo>
                  <a:pt x="0" y="0"/>
                </a:moveTo>
                <a:lnTo>
                  <a:pt x="6780336" y="0"/>
                </a:lnTo>
                <a:lnTo>
                  <a:pt x="6780336" y="5331040"/>
                </a:lnTo>
                <a:lnTo>
                  <a:pt x="0" y="5331040"/>
                </a:lnTo>
                <a:lnTo>
                  <a:pt x="0" y="0"/>
                </a:lnTo>
                <a:close/>
              </a:path>
            </a:pathLst>
          </a:custGeom>
          <a:blipFill>
            <a:blip r:embed="rId7"/>
            <a:stretch>
              <a:fillRect l="0" t="0" r="0" b="0"/>
            </a:stretch>
          </a:blipFill>
        </p:spPr>
      </p:sp>
      <p:sp>
        <p:nvSpPr>
          <p:cNvPr name="Freeform 11" id="11"/>
          <p:cNvSpPr/>
          <p:nvPr/>
        </p:nvSpPr>
        <p:spPr>
          <a:xfrm flipH="false" flipV="false" rot="-485985">
            <a:off x="712251" y="2310658"/>
            <a:ext cx="3235098" cy="4873970"/>
          </a:xfrm>
          <a:custGeom>
            <a:avLst/>
            <a:gdLst/>
            <a:ahLst/>
            <a:cxnLst/>
            <a:rect r="r" b="b" t="t" l="l"/>
            <a:pathLst>
              <a:path h="4873970" w="3235098">
                <a:moveTo>
                  <a:pt x="0" y="0"/>
                </a:moveTo>
                <a:lnTo>
                  <a:pt x="3235098" y="0"/>
                </a:lnTo>
                <a:lnTo>
                  <a:pt x="3235098" y="4873970"/>
                </a:lnTo>
                <a:lnTo>
                  <a:pt x="0" y="4873970"/>
                </a:lnTo>
                <a:lnTo>
                  <a:pt x="0" y="0"/>
                </a:lnTo>
                <a:close/>
              </a:path>
            </a:pathLst>
          </a:custGeom>
          <a:blipFill>
            <a:blip r:embed="rId8"/>
            <a:stretch>
              <a:fillRect l="0" t="0" r="0" b="0"/>
            </a:stretch>
          </a:blipFill>
        </p:spPr>
      </p:sp>
      <p:sp>
        <p:nvSpPr>
          <p:cNvPr name="Freeform 12" id="12"/>
          <p:cNvSpPr/>
          <p:nvPr/>
        </p:nvSpPr>
        <p:spPr>
          <a:xfrm flipH="false" flipV="false" rot="0">
            <a:off x="7347524" y="5656521"/>
            <a:ext cx="5318346" cy="880745"/>
          </a:xfrm>
          <a:custGeom>
            <a:avLst/>
            <a:gdLst/>
            <a:ahLst/>
            <a:cxnLst/>
            <a:rect r="r" b="b" t="t" l="l"/>
            <a:pathLst>
              <a:path h="880745" w="5318346">
                <a:moveTo>
                  <a:pt x="0" y="0"/>
                </a:moveTo>
                <a:lnTo>
                  <a:pt x="5318346" y="0"/>
                </a:lnTo>
                <a:lnTo>
                  <a:pt x="5318346" y="880745"/>
                </a:lnTo>
                <a:lnTo>
                  <a:pt x="0" y="880745"/>
                </a:lnTo>
                <a:lnTo>
                  <a:pt x="0" y="0"/>
                </a:lnTo>
                <a:close/>
              </a:path>
            </a:pathLst>
          </a:custGeom>
          <a:blipFill>
            <a:blip r:embed="rId9"/>
            <a:stretch>
              <a:fillRect l="0" t="0" r="0" b="0"/>
            </a:stretch>
          </a:blipFill>
        </p:spPr>
      </p:sp>
      <p:sp>
        <p:nvSpPr>
          <p:cNvPr name="TextBox 13" id="13"/>
          <p:cNvSpPr txBox="true"/>
          <p:nvPr/>
        </p:nvSpPr>
        <p:spPr>
          <a:xfrm rot="0">
            <a:off x="4887882" y="779276"/>
            <a:ext cx="10567742" cy="2282825"/>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PEMERIKSAAN AWAL DATASET</a:t>
            </a:r>
          </a:p>
        </p:txBody>
      </p:sp>
      <p:sp>
        <p:nvSpPr>
          <p:cNvPr name="TextBox 14" id="14"/>
          <p:cNvSpPr txBox="true"/>
          <p:nvPr/>
        </p:nvSpPr>
        <p:spPr>
          <a:xfrm rot="0">
            <a:off x="4422823" y="3038883"/>
            <a:ext cx="12753675" cy="3579409"/>
          </a:xfrm>
          <a:prstGeom prst="rect">
            <a:avLst/>
          </a:prstGeom>
        </p:spPr>
        <p:txBody>
          <a:bodyPr anchor="t" rtlCol="false" tIns="0" lIns="0" bIns="0" rIns="0">
            <a:spAutoFit/>
          </a:bodyPr>
          <a:lstStyle/>
          <a:p>
            <a:pPr algn="just">
              <a:lnSpc>
                <a:spcPts val="4620"/>
              </a:lnSpc>
            </a:pPr>
            <a:r>
              <a:rPr lang="en-US" sz="3300">
                <a:solidFill>
                  <a:srgbClr val="2C1410"/>
                </a:solidFill>
                <a:latin typeface="Ibarra Real Nova"/>
                <a:ea typeface="Ibarra Real Nova"/>
                <a:cs typeface="Ibarra Real Nova"/>
                <a:sym typeface="Ibarra Real Nova"/>
              </a:rPr>
              <a:t>Pendefenisian</a:t>
            </a:r>
            <a:r>
              <a:rPr lang="en-US" sz="3300" i="true">
                <a:solidFill>
                  <a:srgbClr val="2C1410"/>
                </a:solidFill>
                <a:latin typeface="Ibarra Real Nova Italics"/>
                <a:ea typeface="Ibarra Real Nova Italics"/>
                <a:cs typeface="Ibarra Real Nova Italics"/>
                <a:sym typeface="Ibarra Real Nova Italics"/>
              </a:rPr>
              <a:t> library</a:t>
            </a:r>
            <a:r>
              <a:rPr lang="en-US" sz="3300">
                <a:solidFill>
                  <a:srgbClr val="2C1410"/>
                </a:solidFill>
                <a:latin typeface="Ibarra Real Nova"/>
                <a:ea typeface="Ibarra Real Nova"/>
                <a:cs typeface="Ibarra Real Nova"/>
                <a:sym typeface="Ibarra Real Nova"/>
              </a:rPr>
              <a:t> dan pemanggilan dataset ke dalam lingkungan kerja </a:t>
            </a:r>
            <a:r>
              <a:rPr lang="en-US" sz="3300" i="true">
                <a:solidFill>
                  <a:srgbClr val="2C1410"/>
                </a:solidFill>
                <a:latin typeface="Ibarra Real Nova Italics"/>
                <a:ea typeface="Ibarra Real Nova Italics"/>
                <a:cs typeface="Ibarra Real Nova Italics"/>
                <a:sym typeface="Ibarra Real Nova Italics"/>
              </a:rPr>
              <a:t>python</a:t>
            </a:r>
            <a:r>
              <a:rPr lang="en-US" sz="3300">
                <a:solidFill>
                  <a:srgbClr val="2C1410"/>
                </a:solidFill>
                <a:latin typeface="Ibarra Real Nova"/>
                <a:ea typeface="Ibarra Real Nova"/>
                <a:cs typeface="Ibarra Real Nova"/>
                <a:sym typeface="Ibarra Real Nova"/>
              </a:rPr>
              <a:t>. Tahapan ini sangat penting karena semua proses pengolahan dan analisis selanjutnya bergantung pada data yang dimuat. </a:t>
            </a:r>
            <a:r>
              <a:rPr lang="en-US" sz="3300">
                <a:solidFill>
                  <a:srgbClr val="2C1410"/>
                </a:solidFill>
                <a:latin typeface="Ibarra Real Nova"/>
                <a:ea typeface="Ibarra Real Nova"/>
                <a:cs typeface="Ibarra Real Nova"/>
                <a:sym typeface="Ibarra Real Nova"/>
              </a:rPr>
              <a:t>Pada tahap ini digunakan library pandas.</a:t>
            </a:r>
          </a:p>
          <a:p>
            <a:pPr algn="just">
              <a:lnSpc>
                <a:spcPts val="5049"/>
              </a:lnSpc>
            </a:pPr>
          </a:p>
          <a:p>
            <a:pPr algn="just">
              <a:lnSpc>
                <a:spcPts val="5049"/>
              </a:lnSpc>
            </a:pPr>
          </a:p>
        </p:txBody>
      </p:sp>
      <p:sp>
        <p:nvSpPr>
          <p:cNvPr name="Freeform 15" id="15"/>
          <p:cNvSpPr/>
          <p:nvPr/>
        </p:nvSpPr>
        <p:spPr>
          <a:xfrm flipH="false" flipV="false" rot="0">
            <a:off x="5240785" y="8141406"/>
            <a:ext cx="9861938" cy="1116894"/>
          </a:xfrm>
          <a:custGeom>
            <a:avLst/>
            <a:gdLst/>
            <a:ahLst/>
            <a:cxnLst/>
            <a:rect r="r" b="b" t="t" l="l"/>
            <a:pathLst>
              <a:path h="1116894" w="9861938">
                <a:moveTo>
                  <a:pt x="0" y="0"/>
                </a:moveTo>
                <a:lnTo>
                  <a:pt x="9861937" y="0"/>
                </a:lnTo>
                <a:lnTo>
                  <a:pt x="9861937" y="1116894"/>
                </a:lnTo>
                <a:lnTo>
                  <a:pt x="0" y="1116894"/>
                </a:lnTo>
                <a:lnTo>
                  <a:pt x="0" y="0"/>
                </a:lnTo>
                <a:close/>
              </a:path>
            </a:pathLst>
          </a:custGeom>
          <a:blipFill>
            <a:blip r:embed="rId10"/>
            <a:stretch>
              <a:fillRect l="0" t="0" r="0" b="0"/>
            </a:stretch>
          </a:blipFill>
        </p:spPr>
      </p:sp>
      <p:sp>
        <p:nvSpPr>
          <p:cNvPr name="TextBox 16" id="16"/>
          <p:cNvSpPr txBox="true"/>
          <p:nvPr/>
        </p:nvSpPr>
        <p:spPr>
          <a:xfrm rot="0">
            <a:off x="4422823" y="6701391"/>
            <a:ext cx="12753675" cy="1725930"/>
          </a:xfrm>
          <a:prstGeom prst="rect">
            <a:avLst/>
          </a:prstGeom>
        </p:spPr>
        <p:txBody>
          <a:bodyPr anchor="t" rtlCol="false" tIns="0" lIns="0" bIns="0" rIns="0">
            <a:spAutoFit/>
          </a:bodyPr>
          <a:lstStyle/>
          <a:p>
            <a:pPr algn="just">
              <a:lnSpc>
                <a:spcPts val="4620"/>
              </a:lnSpc>
            </a:pPr>
            <a:r>
              <a:rPr lang="en-US" sz="3300">
                <a:solidFill>
                  <a:srgbClr val="2C1410"/>
                </a:solidFill>
                <a:latin typeface="Ibarra Real Nova"/>
                <a:ea typeface="Ibarra Real Nova"/>
                <a:cs typeface="Ibarra Real Nova"/>
                <a:sym typeface="Ibarra Real Nova"/>
              </a:rPr>
              <a:t>Kemudian</a:t>
            </a:r>
            <a:r>
              <a:rPr lang="en-US" sz="3300">
                <a:solidFill>
                  <a:srgbClr val="2C1410"/>
                </a:solidFill>
                <a:latin typeface="Ibarra Real Nova"/>
                <a:ea typeface="Ibarra Real Nova"/>
                <a:cs typeface="Ibarra Real Nova"/>
                <a:sym typeface="Ibarra Real Nova"/>
              </a:rPr>
              <a:t> </a:t>
            </a:r>
            <a:r>
              <a:rPr lang="en-US" sz="3300">
                <a:solidFill>
                  <a:srgbClr val="2C1410"/>
                </a:solidFill>
                <a:latin typeface="Ibarra Real Nova"/>
                <a:ea typeface="Ibarra Real Nova"/>
                <a:cs typeface="Ibarra Real Nova"/>
                <a:sym typeface="Ibarra Real Nova"/>
              </a:rPr>
              <a:t>d</a:t>
            </a:r>
            <a:r>
              <a:rPr lang="en-US" sz="3300">
                <a:solidFill>
                  <a:srgbClr val="2C1410"/>
                </a:solidFill>
                <a:latin typeface="Ibarra Real Nova"/>
                <a:ea typeface="Ibarra Real Nova"/>
                <a:cs typeface="Ibarra Real Nova"/>
                <a:sym typeface="Ibarra Real Nova"/>
              </a:rPr>
              <a:t>i</a:t>
            </a:r>
            <a:r>
              <a:rPr lang="en-US" sz="3300">
                <a:solidFill>
                  <a:srgbClr val="2C1410"/>
                </a:solidFill>
                <a:latin typeface="Ibarra Real Nova"/>
                <a:ea typeface="Ibarra Real Nova"/>
                <a:cs typeface="Ibarra Real Nova"/>
                <a:sym typeface="Ibarra Real Nova"/>
              </a:rPr>
              <a:t>l</a:t>
            </a:r>
            <a:r>
              <a:rPr lang="en-US" sz="3300">
                <a:solidFill>
                  <a:srgbClr val="2C1410"/>
                </a:solidFill>
                <a:latin typeface="Ibarra Real Nova"/>
                <a:ea typeface="Ibarra Real Nova"/>
                <a:cs typeface="Ibarra Real Nova"/>
                <a:sym typeface="Ibarra Real Nova"/>
              </a:rPr>
              <a:t>a</a:t>
            </a:r>
            <a:r>
              <a:rPr lang="en-US" sz="3300">
                <a:solidFill>
                  <a:srgbClr val="2C1410"/>
                </a:solidFill>
                <a:latin typeface="Ibarra Real Nova"/>
                <a:ea typeface="Ibarra Real Nova"/>
                <a:cs typeface="Ibarra Real Nova"/>
                <a:sym typeface="Ibarra Real Nova"/>
              </a:rPr>
              <a:t>kukan pemanggilan dataset ke dalam lingkungan kerja </a:t>
            </a:r>
            <a:r>
              <a:rPr lang="en-US" sz="3300">
                <a:solidFill>
                  <a:srgbClr val="2C1410"/>
                </a:solidFill>
                <a:latin typeface="Ibarra Real Nova"/>
                <a:ea typeface="Ibarra Real Nova"/>
                <a:cs typeface="Ibarra Real Nova"/>
                <a:sym typeface="Ibarra Real Nova"/>
              </a:rPr>
              <a:t>python</a:t>
            </a:r>
            <a:r>
              <a:rPr lang="en-US" sz="3300">
                <a:solidFill>
                  <a:srgbClr val="2C1410"/>
                </a:solidFill>
                <a:latin typeface="Ibarra Real Nova"/>
                <a:ea typeface="Ibarra Real Nova"/>
                <a:cs typeface="Ibarra Real Nova"/>
                <a:sym typeface="Ibarra Real Nova"/>
              </a:rPr>
              <a:t> dengan menggunakan fungsi read_csv() </a:t>
            </a:r>
            <a:r>
              <a:rPr lang="en-US" sz="3300">
                <a:solidFill>
                  <a:srgbClr val="2C1410"/>
                </a:solidFill>
                <a:latin typeface="Ibarra Real Nova"/>
                <a:ea typeface="Ibarra Real Nova"/>
                <a:cs typeface="Ibarra Real Nova"/>
                <a:sym typeface="Ibarra Real Nova"/>
              </a:rPr>
              <a:t>dari library pandas.</a:t>
            </a:r>
          </a:p>
          <a:p>
            <a:pPr algn="just">
              <a:lnSpc>
                <a:spcPts val="46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486446" y="-1152203"/>
            <a:ext cx="8947402" cy="12591405"/>
          </a:xfrm>
          <a:custGeom>
            <a:avLst/>
            <a:gdLst/>
            <a:ahLst/>
            <a:cxnLst/>
            <a:rect r="r" b="b" t="t" l="l"/>
            <a:pathLst>
              <a:path h="12591405" w="8947402">
                <a:moveTo>
                  <a:pt x="8947402" y="0"/>
                </a:moveTo>
                <a:lnTo>
                  <a:pt x="0" y="0"/>
                </a:lnTo>
                <a:lnTo>
                  <a:pt x="0" y="12591406"/>
                </a:lnTo>
                <a:lnTo>
                  <a:pt x="8947402" y="12591406"/>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231627" y="861760"/>
            <a:ext cx="11934101"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ANALYSIS</a:t>
            </a:r>
          </a:p>
        </p:txBody>
      </p:sp>
      <p:sp>
        <p:nvSpPr>
          <p:cNvPr name="Freeform 11" id="11"/>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TextBox 12" id="12"/>
          <p:cNvSpPr txBox="true"/>
          <p:nvPr/>
        </p:nvSpPr>
        <p:spPr>
          <a:xfrm rot="0">
            <a:off x="3752721" y="2217328"/>
            <a:ext cx="8755138" cy="608008"/>
          </a:xfrm>
          <a:prstGeom prst="rect">
            <a:avLst/>
          </a:prstGeom>
        </p:spPr>
        <p:txBody>
          <a:bodyPr anchor="t" rtlCol="false" tIns="0" lIns="0" bIns="0" rIns="0">
            <a:spAutoFit/>
          </a:bodyPr>
          <a:lstStyle/>
          <a:p>
            <a:pPr algn="ctr">
              <a:lnSpc>
                <a:spcPts val="4990"/>
              </a:lnSpc>
            </a:pPr>
            <a:r>
              <a:rPr lang="en-US" sz="3564" b="true">
                <a:solidFill>
                  <a:srgbClr val="2C1410"/>
                </a:solidFill>
                <a:latin typeface="Ibarra Real Nova Bold"/>
                <a:ea typeface="Ibarra Real Nova Bold"/>
                <a:cs typeface="Ibarra Real Nova Bold"/>
                <a:sym typeface="Ibarra Real Nova Bold"/>
              </a:rPr>
              <a:t>Pengecekan Nilai Null dan Missing Values</a:t>
            </a:r>
          </a:p>
        </p:txBody>
      </p:sp>
      <p:sp>
        <p:nvSpPr>
          <p:cNvPr name="Freeform 13" id="13"/>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4" id="14"/>
          <p:cNvSpPr txBox="true"/>
          <p:nvPr/>
        </p:nvSpPr>
        <p:spPr>
          <a:xfrm rot="0">
            <a:off x="4531879" y="3089173"/>
            <a:ext cx="11762479" cy="5005339"/>
          </a:xfrm>
          <a:prstGeom prst="rect">
            <a:avLst/>
          </a:prstGeom>
        </p:spPr>
        <p:txBody>
          <a:bodyPr anchor="t" rtlCol="false" tIns="0" lIns="0" bIns="0" rIns="0">
            <a:spAutoFit/>
          </a:bodyPr>
          <a:lstStyle/>
          <a:p>
            <a:pPr algn="l">
              <a:lnSpc>
                <a:spcPts val="4990"/>
              </a:lnSpc>
            </a:pPr>
            <a:r>
              <a:rPr lang="en-US" sz="3564">
                <a:solidFill>
                  <a:srgbClr val="2C1410"/>
                </a:solidFill>
                <a:latin typeface="Ibarra Real Nova"/>
                <a:ea typeface="Ibarra Real Nova"/>
                <a:cs typeface="Ibarra Real Nova"/>
                <a:sym typeface="Ibarra Real Nova"/>
              </a:rPr>
              <a:t>Dari hasil pengecekan, diketahui bahwa beberapa kolom memiliki jumlah nilai null yang cukup banyak, seperti : </a:t>
            </a:r>
          </a:p>
          <a:p>
            <a:pPr algn="l" marL="769560" indent="-384780" lvl="1">
              <a:lnSpc>
                <a:spcPts val="4990"/>
              </a:lnSpc>
              <a:buFont typeface="Arial"/>
              <a:buChar char="•"/>
            </a:pPr>
            <a:r>
              <a:rPr lang="en-US" sz="3564">
                <a:solidFill>
                  <a:srgbClr val="2C1410"/>
                </a:solidFill>
                <a:latin typeface="Ibarra Real Nova"/>
                <a:ea typeface="Ibarra Real Nova"/>
                <a:cs typeface="Ibarra Real Nova"/>
                <a:sym typeface="Ibarra Real Nova"/>
              </a:rPr>
              <a:t>YearBuilt sebanyak 5.375 baris</a:t>
            </a:r>
          </a:p>
          <a:p>
            <a:pPr algn="l" marL="769560" indent="-384780" lvl="1">
              <a:lnSpc>
                <a:spcPts val="4990"/>
              </a:lnSpc>
              <a:buFont typeface="Arial"/>
              <a:buChar char="•"/>
            </a:pPr>
            <a:r>
              <a:rPr lang="en-US" sz="3564">
                <a:solidFill>
                  <a:srgbClr val="2C1410"/>
                </a:solidFill>
                <a:latin typeface="Ibarra Real Nova"/>
                <a:ea typeface="Ibarra Real Nova"/>
                <a:cs typeface="Ibarra Real Nova"/>
                <a:sym typeface="Ibarra Real Nova"/>
              </a:rPr>
              <a:t>councilArea sebanyak 1.369 baris</a:t>
            </a:r>
          </a:p>
          <a:p>
            <a:pPr algn="l" marL="769560" indent="-384780" lvl="1">
              <a:lnSpc>
                <a:spcPts val="4990"/>
              </a:lnSpc>
              <a:buFont typeface="Arial"/>
              <a:buChar char="•"/>
            </a:pPr>
            <a:r>
              <a:rPr lang="en-US" sz="3564">
                <a:solidFill>
                  <a:srgbClr val="2C1410"/>
                </a:solidFill>
                <a:latin typeface="Ibarra Real Nova"/>
                <a:ea typeface="Ibarra Real Nova"/>
                <a:cs typeface="Ibarra Real Nova"/>
                <a:sym typeface="Ibarra Real Nova"/>
              </a:rPr>
              <a:t>Car sebanyak 62 baris</a:t>
            </a:r>
          </a:p>
          <a:p>
            <a:pPr algn="l">
              <a:lnSpc>
                <a:spcPts val="4990"/>
              </a:lnSpc>
            </a:pPr>
            <a:r>
              <a:rPr lang="en-US" sz="3564">
                <a:solidFill>
                  <a:srgbClr val="2C1410"/>
                </a:solidFill>
                <a:latin typeface="Ibarra Real Nova"/>
                <a:ea typeface="Ibarra Real Nova"/>
                <a:cs typeface="Ibarra Real Nova"/>
                <a:sym typeface="Ibarra Real Nova"/>
              </a:rPr>
              <a:t>Kolom lainnya menunjukkan nilai 0, yang berarti tidak ada data yang hilang atau bernilai null dari kolom tersebut.</a:t>
            </a:r>
          </a:p>
          <a:p>
            <a:pPr algn="ctr">
              <a:lnSpc>
                <a:spcPts val="49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C9A6"/>
        </a:solidFill>
      </p:bgPr>
    </p:bg>
    <p:spTree>
      <p:nvGrpSpPr>
        <p:cNvPr id="1" name=""/>
        <p:cNvGrpSpPr/>
        <p:nvPr/>
      </p:nvGrpSpPr>
      <p:grpSpPr>
        <a:xfrm>
          <a:off x="0" y="0"/>
          <a:ext cx="0" cy="0"/>
          <a:chOff x="0" y="0"/>
          <a:chExt cx="0" cy="0"/>
        </a:xfrm>
      </p:grpSpPr>
      <p:sp>
        <p:nvSpPr>
          <p:cNvPr name="Freeform 2" id="2"/>
          <p:cNvSpPr/>
          <p:nvPr/>
        </p:nvSpPr>
        <p:spPr>
          <a:xfrm flipH="false" flipV="false" rot="350764">
            <a:off x="9259196" y="-1724238"/>
            <a:ext cx="10085225" cy="4651810"/>
          </a:xfrm>
          <a:custGeom>
            <a:avLst/>
            <a:gdLst/>
            <a:ahLst/>
            <a:cxnLst/>
            <a:rect r="r" b="b" t="t" l="l"/>
            <a:pathLst>
              <a:path h="4651810" w="10085225">
                <a:moveTo>
                  <a:pt x="0" y="0"/>
                </a:moveTo>
                <a:lnTo>
                  <a:pt x="10085224" y="0"/>
                </a:lnTo>
                <a:lnTo>
                  <a:pt x="10085224" y="4651810"/>
                </a:lnTo>
                <a:lnTo>
                  <a:pt x="0" y="4651810"/>
                </a:lnTo>
                <a:lnTo>
                  <a:pt x="0" y="0"/>
                </a:lnTo>
                <a:close/>
              </a:path>
            </a:pathLst>
          </a:custGeom>
          <a:blipFill>
            <a:blip r:embed="rId2"/>
            <a:stretch>
              <a:fillRect l="0" t="0" r="0" b="0"/>
            </a:stretch>
          </a:blipFill>
        </p:spPr>
      </p:sp>
      <p:sp>
        <p:nvSpPr>
          <p:cNvPr name="Freeform 3" id="3"/>
          <p:cNvSpPr/>
          <p:nvPr/>
        </p:nvSpPr>
        <p:spPr>
          <a:xfrm flipH="false" flipV="false" rot="594546">
            <a:off x="-4277117" y="-791414"/>
            <a:ext cx="7859268" cy="8229600"/>
          </a:xfrm>
          <a:custGeom>
            <a:avLst/>
            <a:gdLst/>
            <a:ahLst/>
            <a:cxnLst/>
            <a:rect r="r" b="b" t="t" l="l"/>
            <a:pathLst>
              <a:path h="8229600" w="7859268">
                <a:moveTo>
                  <a:pt x="0" y="0"/>
                </a:moveTo>
                <a:lnTo>
                  <a:pt x="7859268" y="0"/>
                </a:lnTo>
                <a:lnTo>
                  <a:pt x="7859268"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0680">
            <a:off x="-952505" y="3409101"/>
            <a:ext cx="5452127" cy="3080452"/>
          </a:xfrm>
          <a:custGeom>
            <a:avLst/>
            <a:gdLst/>
            <a:ahLst/>
            <a:cxnLst/>
            <a:rect r="r" b="b" t="t" l="l"/>
            <a:pathLst>
              <a:path h="3080452" w="5452127">
                <a:moveTo>
                  <a:pt x="0" y="0"/>
                </a:moveTo>
                <a:lnTo>
                  <a:pt x="5452127" y="0"/>
                </a:lnTo>
                <a:lnTo>
                  <a:pt x="5452127" y="3080452"/>
                </a:lnTo>
                <a:lnTo>
                  <a:pt x="0" y="3080452"/>
                </a:lnTo>
                <a:lnTo>
                  <a:pt x="0" y="0"/>
                </a:lnTo>
                <a:close/>
              </a:path>
            </a:pathLst>
          </a:custGeom>
          <a:blipFill>
            <a:blip r:embed="rId4"/>
            <a:stretch>
              <a:fillRect l="0" t="0" r="0" b="0"/>
            </a:stretch>
          </a:blipFill>
        </p:spPr>
      </p:sp>
      <p:grpSp>
        <p:nvGrpSpPr>
          <p:cNvPr name="Group 5" id="5"/>
          <p:cNvGrpSpPr/>
          <p:nvPr/>
        </p:nvGrpSpPr>
        <p:grpSpPr>
          <a:xfrm rot="-15959">
            <a:off x="3417508" y="595585"/>
            <a:ext cx="13991222" cy="9095830"/>
            <a:chOff x="0" y="0"/>
            <a:chExt cx="812800" cy="528409"/>
          </a:xfrm>
        </p:grpSpPr>
        <p:sp>
          <p:nvSpPr>
            <p:cNvPr name="Freeform 6" id="6"/>
            <p:cNvSpPr/>
            <p:nvPr/>
          </p:nvSpPr>
          <p:spPr>
            <a:xfrm flipH="false" flipV="false" rot="0">
              <a:off x="0" y="0"/>
              <a:ext cx="812800" cy="528409"/>
            </a:xfrm>
            <a:custGeom>
              <a:avLst/>
              <a:gdLst/>
              <a:ahLst/>
              <a:cxnLst/>
              <a:rect r="r" b="b" t="t" l="l"/>
              <a:pathLst>
                <a:path h="528409" w="812800">
                  <a:moveTo>
                    <a:pt x="8300" y="0"/>
                  </a:moveTo>
                  <a:lnTo>
                    <a:pt x="804500" y="0"/>
                  </a:lnTo>
                  <a:cubicBezTo>
                    <a:pt x="809084" y="0"/>
                    <a:pt x="812800" y="3716"/>
                    <a:pt x="812800" y="8300"/>
                  </a:cubicBezTo>
                  <a:lnTo>
                    <a:pt x="812800" y="520109"/>
                  </a:lnTo>
                  <a:cubicBezTo>
                    <a:pt x="812800" y="524693"/>
                    <a:pt x="809084" y="528409"/>
                    <a:pt x="804500" y="528409"/>
                  </a:cubicBezTo>
                  <a:lnTo>
                    <a:pt x="8300" y="528409"/>
                  </a:lnTo>
                  <a:cubicBezTo>
                    <a:pt x="6099" y="528409"/>
                    <a:pt x="3988" y="527535"/>
                    <a:pt x="2431" y="525978"/>
                  </a:cubicBezTo>
                  <a:cubicBezTo>
                    <a:pt x="874" y="524422"/>
                    <a:pt x="0" y="522310"/>
                    <a:pt x="0" y="520109"/>
                  </a:cubicBezTo>
                  <a:lnTo>
                    <a:pt x="0" y="8300"/>
                  </a:lnTo>
                  <a:cubicBezTo>
                    <a:pt x="0" y="3716"/>
                    <a:pt x="3716" y="0"/>
                    <a:pt x="8300" y="0"/>
                  </a:cubicBezTo>
                  <a:close/>
                </a:path>
              </a:pathLst>
            </a:custGeom>
            <a:solidFill>
              <a:srgbClr val="F8E1CB"/>
            </a:solidFill>
            <a:ln w="95250" cap="sq">
              <a:solidFill>
                <a:srgbClr val="F67805"/>
              </a:solidFill>
              <a:prstDash val="solid"/>
              <a:miter/>
            </a:ln>
          </p:spPr>
        </p:sp>
        <p:sp>
          <p:nvSpPr>
            <p:cNvPr name="TextBox 7" id="7"/>
            <p:cNvSpPr txBox="true"/>
            <p:nvPr/>
          </p:nvSpPr>
          <p:spPr>
            <a:xfrm>
              <a:off x="0" y="-47625"/>
              <a:ext cx="812800" cy="57603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397347">
            <a:off x="5221252" y="-1167659"/>
            <a:ext cx="8947402" cy="12591405"/>
          </a:xfrm>
          <a:custGeom>
            <a:avLst/>
            <a:gdLst/>
            <a:ahLst/>
            <a:cxnLst/>
            <a:rect r="r" b="b" t="t" l="l"/>
            <a:pathLst>
              <a:path h="12591405" w="8947402">
                <a:moveTo>
                  <a:pt x="0" y="0"/>
                </a:moveTo>
                <a:lnTo>
                  <a:pt x="8947403" y="0"/>
                </a:lnTo>
                <a:lnTo>
                  <a:pt x="8947403" y="12591406"/>
                </a:lnTo>
                <a:lnTo>
                  <a:pt x="0" y="125914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5397347">
            <a:off x="6486446" y="-1152203"/>
            <a:ext cx="8947402" cy="12591405"/>
          </a:xfrm>
          <a:custGeom>
            <a:avLst/>
            <a:gdLst/>
            <a:ahLst/>
            <a:cxnLst/>
            <a:rect r="r" b="b" t="t" l="l"/>
            <a:pathLst>
              <a:path h="12591405" w="8947402">
                <a:moveTo>
                  <a:pt x="8947402" y="0"/>
                </a:moveTo>
                <a:lnTo>
                  <a:pt x="0" y="0"/>
                </a:lnTo>
                <a:lnTo>
                  <a:pt x="0" y="12591406"/>
                </a:lnTo>
                <a:lnTo>
                  <a:pt x="8947402" y="12591406"/>
                </a:lnTo>
                <a:lnTo>
                  <a:pt x="8947402"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507859" y="9258300"/>
            <a:ext cx="8849748" cy="1327462"/>
          </a:xfrm>
          <a:custGeom>
            <a:avLst/>
            <a:gdLst/>
            <a:ahLst/>
            <a:cxnLst/>
            <a:rect r="r" b="b" t="t" l="l"/>
            <a:pathLst>
              <a:path h="1327462" w="8849748">
                <a:moveTo>
                  <a:pt x="0" y="0"/>
                </a:moveTo>
                <a:lnTo>
                  <a:pt x="8849748" y="0"/>
                </a:lnTo>
                <a:lnTo>
                  <a:pt x="8849748" y="1327462"/>
                </a:lnTo>
                <a:lnTo>
                  <a:pt x="0" y="1327462"/>
                </a:lnTo>
                <a:lnTo>
                  <a:pt x="0" y="0"/>
                </a:lnTo>
                <a:close/>
              </a:path>
            </a:pathLst>
          </a:custGeom>
          <a:blipFill>
            <a:blip r:embed="rId7"/>
            <a:stretch>
              <a:fillRect l="0" t="0" r="0" b="0"/>
            </a:stretch>
          </a:blipFill>
        </p:spPr>
      </p:sp>
      <p:sp>
        <p:nvSpPr>
          <p:cNvPr name="Freeform 11" id="11"/>
          <p:cNvSpPr/>
          <p:nvPr/>
        </p:nvSpPr>
        <p:spPr>
          <a:xfrm flipH="false" flipV="false" rot="-649286">
            <a:off x="-456033" y="5019106"/>
            <a:ext cx="4913956" cy="7389407"/>
          </a:xfrm>
          <a:custGeom>
            <a:avLst/>
            <a:gdLst/>
            <a:ahLst/>
            <a:cxnLst/>
            <a:rect r="r" b="b" t="t" l="l"/>
            <a:pathLst>
              <a:path h="7389407" w="4913956">
                <a:moveTo>
                  <a:pt x="0" y="0"/>
                </a:moveTo>
                <a:lnTo>
                  <a:pt x="4913956" y="0"/>
                </a:lnTo>
                <a:lnTo>
                  <a:pt x="4913956" y="7389407"/>
                </a:lnTo>
                <a:lnTo>
                  <a:pt x="0" y="7389407"/>
                </a:lnTo>
                <a:lnTo>
                  <a:pt x="0" y="0"/>
                </a:lnTo>
                <a:close/>
              </a:path>
            </a:pathLst>
          </a:custGeom>
          <a:blipFill>
            <a:blip r:embed="rId8"/>
            <a:stretch>
              <a:fillRect l="0" t="0" r="0" b="0"/>
            </a:stretch>
          </a:blipFill>
        </p:spPr>
      </p:sp>
      <p:sp>
        <p:nvSpPr>
          <p:cNvPr name="TextBox 12" id="12"/>
          <p:cNvSpPr txBox="true"/>
          <p:nvPr/>
        </p:nvSpPr>
        <p:spPr>
          <a:xfrm rot="0">
            <a:off x="4531879" y="3089173"/>
            <a:ext cx="7260703" cy="5633989"/>
          </a:xfrm>
          <a:prstGeom prst="rect">
            <a:avLst/>
          </a:prstGeom>
        </p:spPr>
        <p:txBody>
          <a:bodyPr anchor="t" rtlCol="false" tIns="0" lIns="0" bIns="0" rIns="0">
            <a:spAutoFit/>
          </a:bodyPr>
          <a:lstStyle/>
          <a:p>
            <a:pPr algn="just">
              <a:lnSpc>
                <a:spcPts val="4990"/>
              </a:lnSpc>
            </a:pPr>
            <a:r>
              <a:rPr lang="en-US" sz="3564">
                <a:solidFill>
                  <a:srgbClr val="2C1410"/>
                </a:solidFill>
                <a:latin typeface="Ibarra Real Nova"/>
                <a:ea typeface="Ibarra Real Nova"/>
                <a:cs typeface="Ibarra Real Nova"/>
                <a:sym typeface="Ibarra Real Nova"/>
              </a:rPr>
              <a:t>Pengecekan ini bertujuan memastikan bahwa tidak ada data yang dibiarkan kosong, yang dapat memengaruhi hasil analisis dan proses preprocessing selanjutnya. Berdasarkan hasil pengecekan, seluruh kolom pada dataset menunjukkan nilai 0, yang berarti tidak terdapat nilai kosong pada data.</a:t>
            </a:r>
          </a:p>
        </p:txBody>
      </p:sp>
      <p:sp>
        <p:nvSpPr>
          <p:cNvPr name="Freeform 13" id="13"/>
          <p:cNvSpPr/>
          <p:nvPr/>
        </p:nvSpPr>
        <p:spPr>
          <a:xfrm flipH="false" flipV="false" rot="0">
            <a:off x="12183889" y="2893164"/>
            <a:ext cx="4748844" cy="5464031"/>
          </a:xfrm>
          <a:custGeom>
            <a:avLst/>
            <a:gdLst/>
            <a:ahLst/>
            <a:cxnLst/>
            <a:rect r="r" b="b" t="t" l="l"/>
            <a:pathLst>
              <a:path h="5464031" w="4748844">
                <a:moveTo>
                  <a:pt x="0" y="0"/>
                </a:moveTo>
                <a:lnTo>
                  <a:pt x="4748844" y="0"/>
                </a:lnTo>
                <a:lnTo>
                  <a:pt x="4748844" y="5464031"/>
                </a:lnTo>
                <a:lnTo>
                  <a:pt x="0" y="5464031"/>
                </a:lnTo>
                <a:lnTo>
                  <a:pt x="0" y="0"/>
                </a:lnTo>
                <a:close/>
              </a:path>
            </a:pathLst>
          </a:custGeom>
          <a:blipFill>
            <a:blip r:embed="rId9"/>
            <a:stretch>
              <a:fillRect l="0" t="0" r="0" b="0"/>
            </a:stretch>
          </a:blipFill>
        </p:spPr>
      </p:sp>
      <p:sp>
        <p:nvSpPr>
          <p:cNvPr name="TextBox 14" id="14"/>
          <p:cNvSpPr txBox="true"/>
          <p:nvPr/>
        </p:nvSpPr>
        <p:spPr>
          <a:xfrm rot="0">
            <a:off x="4231627" y="861760"/>
            <a:ext cx="11934101" cy="1130300"/>
          </a:xfrm>
          <a:prstGeom prst="rect">
            <a:avLst/>
          </a:prstGeom>
        </p:spPr>
        <p:txBody>
          <a:bodyPr anchor="t" rtlCol="false" tIns="0" lIns="0" bIns="0" rIns="0">
            <a:spAutoFit/>
          </a:bodyPr>
          <a:lstStyle/>
          <a:p>
            <a:pPr algn="ctr">
              <a:lnSpc>
                <a:spcPts val="9100"/>
              </a:lnSpc>
            </a:pPr>
            <a:r>
              <a:rPr lang="en-US" b="true" sz="6500">
                <a:solidFill>
                  <a:srgbClr val="2C1410"/>
                </a:solidFill>
                <a:latin typeface="Philosopher Bold"/>
                <a:ea typeface="Philosopher Bold"/>
                <a:cs typeface="Philosopher Bold"/>
                <a:sym typeface="Philosopher Bold"/>
              </a:rPr>
              <a:t>ANALYSIS</a:t>
            </a:r>
          </a:p>
        </p:txBody>
      </p:sp>
      <p:sp>
        <p:nvSpPr>
          <p:cNvPr name="TextBox 15" id="15"/>
          <p:cNvSpPr txBox="true"/>
          <p:nvPr/>
        </p:nvSpPr>
        <p:spPr>
          <a:xfrm rot="0">
            <a:off x="3752721" y="2217328"/>
            <a:ext cx="9462028" cy="608008"/>
          </a:xfrm>
          <a:prstGeom prst="rect">
            <a:avLst/>
          </a:prstGeom>
        </p:spPr>
        <p:txBody>
          <a:bodyPr anchor="t" rtlCol="false" tIns="0" lIns="0" bIns="0" rIns="0">
            <a:spAutoFit/>
          </a:bodyPr>
          <a:lstStyle/>
          <a:p>
            <a:pPr algn="ctr">
              <a:lnSpc>
                <a:spcPts val="4990"/>
              </a:lnSpc>
            </a:pPr>
            <a:r>
              <a:rPr lang="en-US" sz="3564" b="true">
                <a:solidFill>
                  <a:srgbClr val="2C1410"/>
                </a:solidFill>
                <a:latin typeface="Ibarra Real Nova Bold"/>
                <a:ea typeface="Ibarra Real Nova Bold"/>
                <a:cs typeface="Ibarra Real Nova Bold"/>
                <a:sym typeface="Ibarra Real Nova Bold"/>
              </a:rPr>
              <a:t>Pengecekan Nilai Kosong pada setiap kolom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DAG18Pyz-W8</dc:identifier>
  <dcterms:modified xsi:type="dcterms:W3CDTF">2011-08-01T06:04:30Z</dcterms:modified>
  <cp:revision>1</cp:revision>
  <dc:title>Presentasi_UTS_Prak_28</dc:title>
</cp:coreProperties>
</file>